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523" r:id="rId3"/>
    <p:sldId id="570" r:id="rId4"/>
    <p:sldId id="287" r:id="rId5"/>
    <p:sldId id="571" r:id="rId6"/>
    <p:sldId id="584" r:id="rId7"/>
    <p:sldId id="531" r:id="rId8"/>
    <p:sldId id="576" r:id="rId9"/>
    <p:sldId id="582" r:id="rId10"/>
    <p:sldId id="577" r:id="rId11"/>
    <p:sldId id="578" r:id="rId12"/>
    <p:sldId id="597" r:id="rId13"/>
    <p:sldId id="567" r:id="rId14"/>
    <p:sldId id="604" r:id="rId15"/>
    <p:sldId id="568" r:id="rId16"/>
    <p:sldId id="569" r:id="rId17"/>
    <p:sldId id="259"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713">
          <p15:clr>
            <a:srgbClr val="A4A3A4"/>
          </p15:clr>
        </p15:guide>
        <p15:guide id="3" orient="horz" pos="758">
          <p15:clr>
            <a:srgbClr val="A4A3A4"/>
          </p15:clr>
        </p15:guide>
        <p15:guide id="4" pos="2880">
          <p15:clr>
            <a:srgbClr val="A4A3A4"/>
          </p15:clr>
        </p15:guide>
        <p15:guide id="5" pos="657">
          <p15:clr>
            <a:srgbClr val="A4A3A4"/>
          </p15:clr>
        </p15:guide>
        <p15:guide id="6" pos="1156">
          <p15:clr>
            <a:srgbClr val="A4A3A4"/>
          </p15:clr>
        </p15:guide>
        <p15:guide id="7" pos="51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DCFBC-C32C-4440-A4F0-5EB216B993B9}" v="2" dt="2022-09-23T22:24:15.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316" autoAdjust="0"/>
  </p:normalViewPr>
  <p:slideViewPr>
    <p:cSldViewPr showGuides="1">
      <p:cViewPr varScale="1">
        <p:scale>
          <a:sx n="60" d="100"/>
          <a:sy n="60" d="100"/>
        </p:scale>
        <p:origin x="1686" y="60"/>
      </p:cViewPr>
      <p:guideLst>
        <p:guide orient="horz" pos="1620"/>
        <p:guide orient="horz" pos="713"/>
        <p:guide orient="horz" pos="758"/>
        <p:guide pos="2880"/>
        <p:guide pos="657"/>
        <p:guide pos="1156"/>
        <p:guide pos="51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2A0CD0-5F25-47C6-98AC-B3F0F4E1C566}"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en-GB"/>
        </a:p>
      </dgm:t>
    </dgm:pt>
    <dgm:pt modelId="{8E4003E6-0723-4DCB-8CA5-B909D1018607}">
      <dgm:prSet phldrT="[Text]"/>
      <dgm:spPr/>
      <dgm:t>
        <a:bodyPr/>
        <a:lstStyle/>
        <a:p>
          <a:r>
            <a:rPr lang="en-US" dirty="0"/>
            <a:t>Parent/ Care</a:t>
          </a:r>
        </a:p>
        <a:p>
          <a:r>
            <a:rPr lang="en-US" dirty="0"/>
            <a:t>CYP </a:t>
          </a:r>
          <a:endParaRPr lang="en-GB" dirty="0"/>
        </a:p>
      </dgm:t>
    </dgm:pt>
    <dgm:pt modelId="{C4714EBB-43B8-47A6-85F4-A8B2ADE437EB}" type="parTrans" cxnId="{058561F5-CE36-4E36-92E2-AEAC82690E89}">
      <dgm:prSet/>
      <dgm:spPr/>
      <dgm:t>
        <a:bodyPr/>
        <a:lstStyle/>
        <a:p>
          <a:endParaRPr lang="en-GB"/>
        </a:p>
      </dgm:t>
    </dgm:pt>
    <dgm:pt modelId="{786FF8C9-E4B9-4A06-96E2-7456671116D1}" type="sibTrans" cxnId="{058561F5-CE36-4E36-92E2-AEAC82690E89}">
      <dgm:prSet/>
      <dgm:spPr/>
      <dgm:t>
        <a:bodyPr/>
        <a:lstStyle/>
        <a:p>
          <a:endParaRPr lang="en-GB" dirty="0"/>
        </a:p>
      </dgm:t>
    </dgm:pt>
    <dgm:pt modelId="{F48D8B2A-9EE0-458E-AF6E-CF7C77F0E608}">
      <dgm:prSet phldrT="[Text]"/>
      <dgm:spPr/>
      <dgm:t>
        <a:bodyPr/>
        <a:lstStyle/>
        <a:p>
          <a:r>
            <a:rPr lang="en-US" dirty="0"/>
            <a:t>Children and Young people </a:t>
          </a:r>
          <a:endParaRPr lang="en-GB" dirty="0"/>
        </a:p>
      </dgm:t>
    </dgm:pt>
    <dgm:pt modelId="{8EBBCA11-66ED-49E4-94A5-21AA1582C794}" type="parTrans" cxnId="{69C76FA1-D0BC-43DD-B1C7-11343AFE5C1F}">
      <dgm:prSet/>
      <dgm:spPr/>
      <dgm:t>
        <a:bodyPr/>
        <a:lstStyle/>
        <a:p>
          <a:endParaRPr lang="en-GB"/>
        </a:p>
      </dgm:t>
    </dgm:pt>
    <dgm:pt modelId="{CF0010BA-11CA-4870-A3E8-C4019C114255}" type="sibTrans" cxnId="{69C76FA1-D0BC-43DD-B1C7-11343AFE5C1F}">
      <dgm:prSet/>
      <dgm:spPr/>
      <dgm:t>
        <a:bodyPr/>
        <a:lstStyle/>
        <a:p>
          <a:endParaRPr lang="en-GB" dirty="0"/>
        </a:p>
      </dgm:t>
    </dgm:pt>
    <dgm:pt modelId="{B1CFFAF3-A2EC-4E3B-8132-1899DEBA98B2}">
      <dgm:prSet phldrT="[Text]"/>
      <dgm:spPr/>
      <dgm:t>
        <a:bodyPr/>
        <a:lstStyle/>
        <a:p>
          <a:r>
            <a:rPr lang="en-US" dirty="0"/>
            <a:t>Education (asthma friendly schools)</a:t>
          </a:r>
          <a:endParaRPr lang="en-GB" dirty="0"/>
        </a:p>
      </dgm:t>
    </dgm:pt>
    <dgm:pt modelId="{7507F0BE-DFBA-4F9A-B018-DA8EB3AFF0A1}" type="parTrans" cxnId="{957FC673-6BF3-429B-8D95-BBFC593BF98B}">
      <dgm:prSet/>
      <dgm:spPr/>
      <dgm:t>
        <a:bodyPr/>
        <a:lstStyle/>
        <a:p>
          <a:endParaRPr lang="en-GB"/>
        </a:p>
      </dgm:t>
    </dgm:pt>
    <dgm:pt modelId="{BAE17B9A-7B1F-4550-9833-3F20D4725C4D}" type="sibTrans" cxnId="{957FC673-6BF3-429B-8D95-BBFC593BF98B}">
      <dgm:prSet/>
      <dgm:spPr/>
      <dgm:t>
        <a:bodyPr/>
        <a:lstStyle/>
        <a:p>
          <a:endParaRPr lang="en-GB" dirty="0"/>
        </a:p>
      </dgm:t>
    </dgm:pt>
    <dgm:pt modelId="{92856A69-26E9-46AB-86E6-C9ECE0676161}">
      <dgm:prSet phldrT="[Text]"/>
      <dgm:spPr/>
      <dgm:t>
        <a:bodyPr/>
        <a:lstStyle/>
        <a:p>
          <a:r>
            <a:rPr lang="en-US" dirty="0"/>
            <a:t>Social care </a:t>
          </a:r>
          <a:endParaRPr lang="en-GB" dirty="0"/>
        </a:p>
      </dgm:t>
    </dgm:pt>
    <dgm:pt modelId="{36992477-CF45-4166-9824-FB651066E9CD}" type="parTrans" cxnId="{A84EE33C-FE97-4487-8149-7C2D0EE02B2A}">
      <dgm:prSet/>
      <dgm:spPr/>
      <dgm:t>
        <a:bodyPr/>
        <a:lstStyle/>
        <a:p>
          <a:endParaRPr lang="en-GB"/>
        </a:p>
      </dgm:t>
    </dgm:pt>
    <dgm:pt modelId="{F91E1CFE-8A60-40FC-9438-A3F404AADBF6}" type="sibTrans" cxnId="{A84EE33C-FE97-4487-8149-7C2D0EE02B2A}">
      <dgm:prSet/>
      <dgm:spPr/>
      <dgm:t>
        <a:bodyPr/>
        <a:lstStyle/>
        <a:p>
          <a:endParaRPr lang="en-GB" dirty="0"/>
        </a:p>
      </dgm:t>
    </dgm:pt>
    <dgm:pt modelId="{5D81C4C3-C250-4A9D-A36D-024A47843A22}">
      <dgm:prSet phldrT="[Text]"/>
      <dgm:spPr/>
      <dgm:t>
        <a:bodyPr/>
        <a:lstStyle/>
        <a:p>
          <a:r>
            <a:rPr lang="en-US" dirty="0"/>
            <a:t>Health School nurses/ Health visitors / community nurses</a:t>
          </a:r>
          <a:endParaRPr lang="en-GB" dirty="0"/>
        </a:p>
      </dgm:t>
    </dgm:pt>
    <dgm:pt modelId="{B0A53789-422E-4933-8D00-9C8BE4BD19FD}" type="parTrans" cxnId="{89E6D830-7515-43C9-8298-43141C9E94A0}">
      <dgm:prSet/>
      <dgm:spPr/>
      <dgm:t>
        <a:bodyPr/>
        <a:lstStyle/>
        <a:p>
          <a:endParaRPr lang="en-GB"/>
        </a:p>
      </dgm:t>
    </dgm:pt>
    <dgm:pt modelId="{837FACE3-12D4-4EB4-9F29-2C59401DC399}" type="sibTrans" cxnId="{89E6D830-7515-43C9-8298-43141C9E94A0}">
      <dgm:prSet/>
      <dgm:spPr/>
      <dgm:t>
        <a:bodyPr/>
        <a:lstStyle/>
        <a:p>
          <a:endParaRPr lang="en-GB" dirty="0"/>
        </a:p>
      </dgm:t>
    </dgm:pt>
    <dgm:pt modelId="{CD26DA38-EE79-4B6C-96B5-0D4962947FD3}">
      <dgm:prSet/>
      <dgm:spPr/>
      <dgm:t>
        <a:bodyPr/>
        <a:lstStyle/>
        <a:p>
          <a:r>
            <a:rPr lang="en-US" dirty="0"/>
            <a:t>Gps /practice nurses</a:t>
          </a:r>
          <a:endParaRPr lang="en-GB" dirty="0"/>
        </a:p>
      </dgm:t>
    </dgm:pt>
    <dgm:pt modelId="{CEC48FAC-CDAA-4A21-A080-13141993CD0F}" type="parTrans" cxnId="{8B2DFB78-C73B-4553-B8CA-F2BC2688DB69}">
      <dgm:prSet/>
      <dgm:spPr/>
      <dgm:t>
        <a:bodyPr/>
        <a:lstStyle/>
        <a:p>
          <a:endParaRPr lang="en-GB"/>
        </a:p>
      </dgm:t>
    </dgm:pt>
    <dgm:pt modelId="{4C6B490B-3089-44E9-B407-F3AFD74DA965}" type="sibTrans" cxnId="{8B2DFB78-C73B-4553-B8CA-F2BC2688DB69}">
      <dgm:prSet/>
      <dgm:spPr/>
      <dgm:t>
        <a:bodyPr/>
        <a:lstStyle/>
        <a:p>
          <a:endParaRPr lang="en-GB" dirty="0"/>
        </a:p>
      </dgm:t>
    </dgm:pt>
    <dgm:pt modelId="{8D0EC464-DCEA-493B-A527-4D20EA803A94}">
      <dgm:prSet/>
      <dgm:spPr/>
      <dgm:t>
        <a:bodyPr/>
        <a:lstStyle/>
        <a:p>
          <a:r>
            <a:rPr lang="en-US" dirty="0"/>
            <a:t>Asthma nurse specialist/ Paediatricians  Hospital </a:t>
          </a:r>
          <a:endParaRPr lang="en-GB" dirty="0"/>
        </a:p>
      </dgm:t>
    </dgm:pt>
    <dgm:pt modelId="{A9A12106-F507-4DD2-83D0-EF25EBC55CD3}" type="parTrans" cxnId="{2F701065-364A-4FC5-BE29-3860F256EC00}">
      <dgm:prSet/>
      <dgm:spPr/>
      <dgm:t>
        <a:bodyPr/>
        <a:lstStyle/>
        <a:p>
          <a:endParaRPr lang="en-GB"/>
        </a:p>
      </dgm:t>
    </dgm:pt>
    <dgm:pt modelId="{6A94DEB0-4345-4A64-96CA-DBCEFDE93A80}" type="sibTrans" cxnId="{2F701065-364A-4FC5-BE29-3860F256EC00}">
      <dgm:prSet/>
      <dgm:spPr/>
      <dgm:t>
        <a:bodyPr/>
        <a:lstStyle/>
        <a:p>
          <a:endParaRPr lang="en-GB" dirty="0"/>
        </a:p>
      </dgm:t>
    </dgm:pt>
    <dgm:pt modelId="{68681DDC-781C-4336-B634-741599C3F92B}" type="pres">
      <dgm:prSet presAssocID="{ED2A0CD0-5F25-47C6-98AC-B3F0F4E1C566}" presName="cycle" presStyleCnt="0">
        <dgm:presLayoutVars>
          <dgm:dir/>
          <dgm:resizeHandles val="exact"/>
        </dgm:presLayoutVars>
      </dgm:prSet>
      <dgm:spPr/>
    </dgm:pt>
    <dgm:pt modelId="{DBE00D7E-1B66-4C80-92D4-FFB92BACAE04}" type="pres">
      <dgm:prSet presAssocID="{8E4003E6-0723-4DCB-8CA5-B909D1018607}" presName="node" presStyleLbl="node1" presStyleIdx="0" presStyleCnt="7">
        <dgm:presLayoutVars>
          <dgm:bulletEnabled val="1"/>
        </dgm:presLayoutVars>
      </dgm:prSet>
      <dgm:spPr/>
    </dgm:pt>
    <dgm:pt modelId="{7752EFF8-2150-4706-8E10-6A8DE41A24C0}" type="pres">
      <dgm:prSet presAssocID="{786FF8C9-E4B9-4A06-96E2-7456671116D1}" presName="sibTrans" presStyleLbl="sibTrans2D1" presStyleIdx="0" presStyleCnt="7"/>
      <dgm:spPr/>
    </dgm:pt>
    <dgm:pt modelId="{EF116402-18C6-4AA4-863D-93CFE12A44EA}" type="pres">
      <dgm:prSet presAssocID="{786FF8C9-E4B9-4A06-96E2-7456671116D1}" presName="connectorText" presStyleLbl="sibTrans2D1" presStyleIdx="0" presStyleCnt="7"/>
      <dgm:spPr/>
    </dgm:pt>
    <dgm:pt modelId="{F2E452D8-94E5-432A-8361-7472E3B2A7A9}" type="pres">
      <dgm:prSet presAssocID="{F48D8B2A-9EE0-458E-AF6E-CF7C77F0E608}" presName="node" presStyleLbl="node1" presStyleIdx="1" presStyleCnt="7">
        <dgm:presLayoutVars>
          <dgm:bulletEnabled val="1"/>
        </dgm:presLayoutVars>
      </dgm:prSet>
      <dgm:spPr/>
    </dgm:pt>
    <dgm:pt modelId="{A6CE919C-B99E-4CC6-B710-B35CB2C840F0}" type="pres">
      <dgm:prSet presAssocID="{CF0010BA-11CA-4870-A3E8-C4019C114255}" presName="sibTrans" presStyleLbl="sibTrans2D1" presStyleIdx="1" presStyleCnt="7"/>
      <dgm:spPr/>
    </dgm:pt>
    <dgm:pt modelId="{F5E7247C-DF1B-404F-B255-415641BF59D6}" type="pres">
      <dgm:prSet presAssocID="{CF0010BA-11CA-4870-A3E8-C4019C114255}" presName="connectorText" presStyleLbl="sibTrans2D1" presStyleIdx="1" presStyleCnt="7"/>
      <dgm:spPr/>
    </dgm:pt>
    <dgm:pt modelId="{4AB3490E-EBE2-4A93-AF68-DDE6B520F4D2}" type="pres">
      <dgm:prSet presAssocID="{B1CFFAF3-A2EC-4E3B-8132-1899DEBA98B2}" presName="node" presStyleLbl="node1" presStyleIdx="2" presStyleCnt="7">
        <dgm:presLayoutVars>
          <dgm:bulletEnabled val="1"/>
        </dgm:presLayoutVars>
      </dgm:prSet>
      <dgm:spPr/>
    </dgm:pt>
    <dgm:pt modelId="{0F33CB34-0639-4B4A-B311-16C26F8A4F51}" type="pres">
      <dgm:prSet presAssocID="{BAE17B9A-7B1F-4550-9833-3F20D4725C4D}" presName="sibTrans" presStyleLbl="sibTrans2D1" presStyleIdx="2" presStyleCnt="7"/>
      <dgm:spPr/>
    </dgm:pt>
    <dgm:pt modelId="{6160B7C3-8013-4CF2-B4BB-A5B824F4A1BB}" type="pres">
      <dgm:prSet presAssocID="{BAE17B9A-7B1F-4550-9833-3F20D4725C4D}" presName="connectorText" presStyleLbl="sibTrans2D1" presStyleIdx="2" presStyleCnt="7"/>
      <dgm:spPr/>
    </dgm:pt>
    <dgm:pt modelId="{68CC62A1-0292-490A-A223-94439C484944}" type="pres">
      <dgm:prSet presAssocID="{92856A69-26E9-46AB-86E6-C9ECE0676161}" presName="node" presStyleLbl="node1" presStyleIdx="3" presStyleCnt="7" custRadScaleRad="99952" custRadScaleInc="-141">
        <dgm:presLayoutVars>
          <dgm:bulletEnabled val="1"/>
        </dgm:presLayoutVars>
      </dgm:prSet>
      <dgm:spPr/>
    </dgm:pt>
    <dgm:pt modelId="{56A3D5B6-4E34-4E10-A6FB-EE5A4EA4DBFB}" type="pres">
      <dgm:prSet presAssocID="{F91E1CFE-8A60-40FC-9438-A3F404AADBF6}" presName="sibTrans" presStyleLbl="sibTrans2D1" presStyleIdx="3" presStyleCnt="7"/>
      <dgm:spPr/>
    </dgm:pt>
    <dgm:pt modelId="{38D8BEB9-EE7F-42A3-BAA2-8AF15FE02FCF}" type="pres">
      <dgm:prSet presAssocID="{F91E1CFE-8A60-40FC-9438-A3F404AADBF6}" presName="connectorText" presStyleLbl="sibTrans2D1" presStyleIdx="3" presStyleCnt="7"/>
      <dgm:spPr/>
    </dgm:pt>
    <dgm:pt modelId="{90857A85-7CF9-4F74-83C3-7A6F1B7AB11F}" type="pres">
      <dgm:prSet presAssocID="{5D81C4C3-C250-4A9D-A36D-024A47843A22}" presName="node" presStyleLbl="node1" presStyleIdx="4" presStyleCnt="7">
        <dgm:presLayoutVars>
          <dgm:bulletEnabled val="1"/>
        </dgm:presLayoutVars>
      </dgm:prSet>
      <dgm:spPr/>
    </dgm:pt>
    <dgm:pt modelId="{356695A0-27C9-4730-92A7-E7C64EF87B4D}" type="pres">
      <dgm:prSet presAssocID="{837FACE3-12D4-4EB4-9F29-2C59401DC399}" presName="sibTrans" presStyleLbl="sibTrans2D1" presStyleIdx="4" presStyleCnt="7"/>
      <dgm:spPr/>
    </dgm:pt>
    <dgm:pt modelId="{A8995823-A09A-4A9A-9588-B068B1CA8046}" type="pres">
      <dgm:prSet presAssocID="{837FACE3-12D4-4EB4-9F29-2C59401DC399}" presName="connectorText" presStyleLbl="sibTrans2D1" presStyleIdx="4" presStyleCnt="7"/>
      <dgm:spPr/>
    </dgm:pt>
    <dgm:pt modelId="{5341582D-678E-4860-B8DF-718D1326E25A}" type="pres">
      <dgm:prSet presAssocID="{CD26DA38-EE79-4B6C-96B5-0D4962947FD3}" presName="node" presStyleLbl="node1" presStyleIdx="5" presStyleCnt="7">
        <dgm:presLayoutVars>
          <dgm:bulletEnabled val="1"/>
        </dgm:presLayoutVars>
      </dgm:prSet>
      <dgm:spPr/>
    </dgm:pt>
    <dgm:pt modelId="{06CD4C92-0945-48E7-9A0C-CB02DC6FBE0C}" type="pres">
      <dgm:prSet presAssocID="{4C6B490B-3089-44E9-B407-F3AFD74DA965}" presName="sibTrans" presStyleLbl="sibTrans2D1" presStyleIdx="5" presStyleCnt="7"/>
      <dgm:spPr/>
    </dgm:pt>
    <dgm:pt modelId="{9F743CD6-CDEE-4A09-BF9F-21B132DFE2A1}" type="pres">
      <dgm:prSet presAssocID="{4C6B490B-3089-44E9-B407-F3AFD74DA965}" presName="connectorText" presStyleLbl="sibTrans2D1" presStyleIdx="5" presStyleCnt="7"/>
      <dgm:spPr/>
    </dgm:pt>
    <dgm:pt modelId="{9863FA9F-27A8-4E70-81C0-097BB0C59553}" type="pres">
      <dgm:prSet presAssocID="{8D0EC464-DCEA-493B-A527-4D20EA803A94}" presName="node" presStyleLbl="node1" presStyleIdx="6" presStyleCnt="7">
        <dgm:presLayoutVars>
          <dgm:bulletEnabled val="1"/>
        </dgm:presLayoutVars>
      </dgm:prSet>
      <dgm:spPr/>
    </dgm:pt>
    <dgm:pt modelId="{AAD4CA69-40C4-45FD-8C14-72D7F5BC7B78}" type="pres">
      <dgm:prSet presAssocID="{6A94DEB0-4345-4A64-96CA-DBCEFDE93A80}" presName="sibTrans" presStyleLbl="sibTrans2D1" presStyleIdx="6" presStyleCnt="7"/>
      <dgm:spPr/>
    </dgm:pt>
    <dgm:pt modelId="{214F0073-0A58-4342-B260-F330224BA0B0}" type="pres">
      <dgm:prSet presAssocID="{6A94DEB0-4345-4A64-96CA-DBCEFDE93A80}" presName="connectorText" presStyleLbl="sibTrans2D1" presStyleIdx="6" presStyleCnt="7"/>
      <dgm:spPr/>
    </dgm:pt>
  </dgm:ptLst>
  <dgm:cxnLst>
    <dgm:cxn modelId="{9EF4E705-1340-4D49-AEAB-2A764761AA3D}" type="presOf" srcId="{B1CFFAF3-A2EC-4E3B-8132-1899DEBA98B2}" destId="{4AB3490E-EBE2-4A93-AF68-DDE6B520F4D2}" srcOrd="0" destOrd="0" presId="urn:microsoft.com/office/officeart/2005/8/layout/cycle2"/>
    <dgm:cxn modelId="{CC760109-49AD-49FE-A1FF-1A059792BCFC}" type="presOf" srcId="{CF0010BA-11CA-4870-A3E8-C4019C114255}" destId="{A6CE919C-B99E-4CC6-B710-B35CB2C840F0}" srcOrd="0" destOrd="0" presId="urn:microsoft.com/office/officeart/2005/8/layout/cycle2"/>
    <dgm:cxn modelId="{BD2DA40F-E209-4A85-B0B6-F4DFE1799331}" type="presOf" srcId="{837FACE3-12D4-4EB4-9F29-2C59401DC399}" destId="{356695A0-27C9-4730-92A7-E7C64EF87B4D}" srcOrd="0" destOrd="0" presId="urn:microsoft.com/office/officeart/2005/8/layout/cycle2"/>
    <dgm:cxn modelId="{A3564317-451D-4F2A-8F30-209209C059B1}" type="presOf" srcId="{F91E1CFE-8A60-40FC-9438-A3F404AADBF6}" destId="{38D8BEB9-EE7F-42A3-BAA2-8AF15FE02FCF}" srcOrd="1" destOrd="0" presId="urn:microsoft.com/office/officeart/2005/8/layout/cycle2"/>
    <dgm:cxn modelId="{14638722-BF6F-4187-A3BF-7A367CBC2B4A}" type="presOf" srcId="{8D0EC464-DCEA-493B-A527-4D20EA803A94}" destId="{9863FA9F-27A8-4E70-81C0-097BB0C59553}" srcOrd="0" destOrd="0" presId="urn:microsoft.com/office/officeart/2005/8/layout/cycle2"/>
    <dgm:cxn modelId="{C433FB23-2D3E-4565-821A-E9BBC8A17B96}" type="presOf" srcId="{F48D8B2A-9EE0-458E-AF6E-CF7C77F0E608}" destId="{F2E452D8-94E5-432A-8361-7472E3B2A7A9}" srcOrd="0" destOrd="0" presId="urn:microsoft.com/office/officeart/2005/8/layout/cycle2"/>
    <dgm:cxn modelId="{89E6D830-7515-43C9-8298-43141C9E94A0}" srcId="{ED2A0CD0-5F25-47C6-98AC-B3F0F4E1C566}" destId="{5D81C4C3-C250-4A9D-A36D-024A47843A22}" srcOrd="4" destOrd="0" parTransId="{B0A53789-422E-4933-8D00-9C8BE4BD19FD}" sibTransId="{837FACE3-12D4-4EB4-9F29-2C59401DC399}"/>
    <dgm:cxn modelId="{1B96AE39-20FB-44B6-A753-BE021409A7D5}" type="presOf" srcId="{92856A69-26E9-46AB-86E6-C9ECE0676161}" destId="{68CC62A1-0292-490A-A223-94439C484944}" srcOrd="0" destOrd="0" presId="urn:microsoft.com/office/officeart/2005/8/layout/cycle2"/>
    <dgm:cxn modelId="{A84EE33C-FE97-4487-8149-7C2D0EE02B2A}" srcId="{ED2A0CD0-5F25-47C6-98AC-B3F0F4E1C566}" destId="{92856A69-26E9-46AB-86E6-C9ECE0676161}" srcOrd="3" destOrd="0" parTransId="{36992477-CF45-4166-9824-FB651066E9CD}" sibTransId="{F91E1CFE-8A60-40FC-9438-A3F404AADBF6}"/>
    <dgm:cxn modelId="{19F02040-89EA-41A3-8754-0B969F45E413}" type="presOf" srcId="{CD26DA38-EE79-4B6C-96B5-0D4962947FD3}" destId="{5341582D-678E-4860-B8DF-718D1326E25A}" srcOrd="0" destOrd="0" presId="urn:microsoft.com/office/officeart/2005/8/layout/cycle2"/>
    <dgm:cxn modelId="{2F701065-364A-4FC5-BE29-3860F256EC00}" srcId="{ED2A0CD0-5F25-47C6-98AC-B3F0F4E1C566}" destId="{8D0EC464-DCEA-493B-A527-4D20EA803A94}" srcOrd="6" destOrd="0" parTransId="{A9A12106-F507-4DD2-83D0-EF25EBC55CD3}" sibTransId="{6A94DEB0-4345-4A64-96CA-DBCEFDE93A80}"/>
    <dgm:cxn modelId="{EE20B969-CA45-48E4-8350-93A605650766}" type="presOf" srcId="{786FF8C9-E4B9-4A06-96E2-7456671116D1}" destId="{7752EFF8-2150-4706-8E10-6A8DE41A24C0}" srcOrd="0" destOrd="0" presId="urn:microsoft.com/office/officeart/2005/8/layout/cycle2"/>
    <dgm:cxn modelId="{14DE1B52-F908-4B04-9248-3F959406C605}" type="presOf" srcId="{BAE17B9A-7B1F-4550-9833-3F20D4725C4D}" destId="{6160B7C3-8013-4CF2-B4BB-A5B824F4A1BB}" srcOrd="1" destOrd="0" presId="urn:microsoft.com/office/officeart/2005/8/layout/cycle2"/>
    <dgm:cxn modelId="{957FC673-6BF3-429B-8D95-BBFC593BF98B}" srcId="{ED2A0CD0-5F25-47C6-98AC-B3F0F4E1C566}" destId="{B1CFFAF3-A2EC-4E3B-8132-1899DEBA98B2}" srcOrd="2" destOrd="0" parTransId="{7507F0BE-DFBA-4F9A-B018-DA8EB3AFF0A1}" sibTransId="{BAE17B9A-7B1F-4550-9833-3F20D4725C4D}"/>
    <dgm:cxn modelId="{F4D77B75-14FE-4DA7-AFBE-D9EF45684AA7}" type="presOf" srcId="{4C6B490B-3089-44E9-B407-F3AFD74DA965}" destId="{9F743CD6-CDEE-4A09-BF9F-21B132DFE2A1}" srcOrd="1" destOrd="0" presId="urn:microsoft.com/office/officeart/2005/8/layout/cycle2"/>
    <dgm:cxn modelId="{06133458-4519-47BE-A81C-5DADA55C1CAA}" type="presOf" srcId="{4C6B490B-3089-44E9-B407-F3AFD74DA965}" destId="{06CD4C92-0945-48E7-9A0C-CB02DC6FBE0C}" srcOrd="0" destOrd="0" presId="urn:microsoft.com/office/officeart/2005/8/layout/cycle2"/>
    <dgm:cxn modelId="{8B2DFB78-C73B-4553-B8CA-F2BC2688DB69}" srcId="{ED2A0CD0-5F25-47C6-98AC-B3F0F4E1C566}" destId="{CD26DA38-EE79-4B6C-96B5-0D4962947FD3}" srcOrd="5" destOrd="0" parTransId="{CEC48FAC-CDAA-4A21-A080-13141993CD0F}" sibTransId="{4C6B490B-3089-44E9-B407-F3AFD74DA965}"/>
    <dgm:cxn modelId="{EA4BA379-E7AC-46A9-A606-1B071045AD78}" type="presOf" srcId="{6A94DEB0-4345-4A64-96CA-DBCEFDE93A80}" destId="{AAD4CA69-40C4-45FD-8C14-72D7F5BC7B78}" srcOrd="0" destOrd="0" presId="urn:microsoft.com/office/officeart/2005/8/layout/cycle2"/>
    <dgm:cxn modelId="{69C76FA1-D0BC-43DD-B1C7-11343AFE5C1F}" srcId="{ED2A0CD0-5F25-47C6-98AC-B3F0F4E1C566}" destId="{F48D8B2A-9EE0-458E-AF6E-CF7C77F0E608}" srcOrd="1" destOrd="0" parTransId="{8EBBCA11-66ED-49E4-94A5-21AA1582C794}" sibTransId="{CF0010BA-11CA-4870-A3E8-C4019C114255}"/>
    <dgm:cxn modelId="{37BEDAA8-41E2-41DC-831E-A305C6D2B256}" type="presOf" srcId="{6A94DEB0-4345-4A64-96CA-DBCEFDE93A80}" destId="{214F0073-0A58-4342-B260-F330224BA0B0}" srcOrd="1" destOrd="0" presId="urn:microsoft.com/office/officeart/2005/8/layout/cycle2"/>
    <dgm:cxn modelId="{659227BA-79F8-401E-98DC-45006EA1DB16}" type="presOf" srcId="{8E4003E6-0723-4DCB-8CA5-B909D1018607}" destId="{DBE00D7E-1B66-4C80-92D4-FFB92BACAE04}" srcOrd="0" destOrd="0" presId="urn:microsoft.com/office/officeart/2005/8/layout/cycle2"/>
    <dgm:cxn modelId="{29AA6BC0-A26A-4110-A3DA-103974DC8CA1}" type="presOf" srcId="{5D81C4C3-C250-4A9D-A36D-024A47843A22}" destId="{90857A85-7CF9-4F74-83C3-7A6F1B7AB11F}" srcOrd="0" destOrd="0" presId="urn:microsoft.com/office/officeart/2005/8/layout/cycle2"/>
    <dgm:cxn modelId="{CC7F05D0-CD0D-401C-906C-325771A4444F}" type="presOf" srcId="{CF0010BA-11CA-4870-A3E8-C4019C114255}" destId="{F5E7247C-DF1B-404F-B255-415641BF59D6}" srcOrd="1" destOrd="0" presId="urn:microsoft.com/office/officeart/2005/8/layout/cycle2"/>
    <dgm:cxn modelId="{530FC0D2-EE1A-453F-B949-A54B26391945}" type="presOf" srcId="{ED2A0CD0-5F25-47C6-98AC-B3F0F4E1C566}" destId="{68681DDC-781C-4336-B634-741599C3F92B}" srcOrd="0" destOrd="0" presId="urn:microsoft.com/office/officeart/2005/8/layout/cycle2"/>
    <dgm:cxn modelId="{0DDD7FD6-5810-4D57-9F7D-2745DB40210E}" type="presOf" srcId="{786FF8C9-E4B9-4A06-96E2-7456671116D1}" destId="{EF116402-18C6-4AA4-863D-93CFE12A44EA}" srcOrd="1" destOrd="0" presId="urn:microsoft.com/office/officeart/2005/8/layout/cycle2"/>
    <dgm:cxn modelId="{DFB2E5E3-3A5F-4357-AE4A-7F34B7AD2B13}" type="presOf" srcId="{F91E1CFE-8A60-40FC-9438-A3F404AADBF6}" destId="{56A3D5B6-4E34-4E10-A6FB-EE5A4EA4DBFB}" srcOrd="0" destOrd="0" presId="urn:microsoft.com/office/officeart/2005/8/layout/cycle2"/>
    <dgm:cxn modelId="{899E99EE-7D87-441C-9035-938CB5EB60CF}" type="presOf" srcId="{837FACE3-12D4-4EB4-9F29-2C59401DC399}" destId="{A8995823-A09A-4A9A-9588-B068B1CA8046}" srcOrd="1" destOrd="0" presId="urn:microsoft.com/office/officeart/2005/8/layout/cycle2"/>
    <dgm:cxn modelId="{C74275F0-8902-40AE-A875-D581F526EAB1}" type="presOf" srcId="{BAE17B9A-7B1F-4550-9833-3F20D4725C4D}" destId="{0F33CB34-0639-4B4A-B311-16C26F8A4F51}" srcOrd="0" destOrd="0" presId="urn:microsoft.com/office/officeart/2005/8/layout/cycle2"/>
    <dgm:cxn modelId="{058561F5-CE36-4E36-92E2-AEAC82690E89}" srcId="{ED2A0CD0-5F25-47C6-98AC-B3F0F4E1C566}" destId="{8E4003E6-0723-4DCB-8CA5-B909D1018607}" srcOrd="0" destOrd="0" parTransId="{C4714EBB-43B8-47A6-85F4-A8B2ADE437EB}" sibTransId="{786FF8C9-E4B9-4A06-96E2-7456671116D1}"/>
    <dgm:cxn modelId="{784522CE-5884-47C0-8808-2DDA32DAA180}" type="presParOf" srcId="{68681DDC-781C-4336-B634-741599C3F92B}" destId="{DBE00D7E-1B66-4C80-92D4-FFB92BACAE04}" srcOrd="0" destOrd="0" presId="urn:microsoft.com/office/officeart/2005/8/layout/cycle2"/>
    <dgm:cxn modelId="{E238BD49-1EEC-464B-B55D-3D7F4BD4AD60}" type="presParOf" srcId="{68681DDC-781C-4336-B634-741599C3F92B}" destId="{7752EFF8-2150-4706-8E10-6A8DE41A24C0}" srcOrd="1" destOrd="0" presId="urn:microsoft.com/office/officeart/2005/8/layout/cycle2"/>
    <dgm:cxn modelId="{6AE048F4-6AE6-4D5B-A717-BCD2B9962B53}" type="presParOf" srcId="{7752EFF8-2150-4706-8E10-6A8DE41A24C0}" destId="{EF116402-18C6-4AA4-863D-93CFE12A44EA}" srcOrd="0" destOrd="0" presId="urn:microsoft.com/office/officeart/2005/8/layout/cycle2"/>
    <dgm:cxn modelId="{0C774872-4EB2-4454-98D6-669673CE79F8}" type="presParOf" srcId="{68681DDC-781C-4336-B634-741599C3F92B}" destId="{F2E452D8-94E5-432A-8361-7472E3B2A7A9}" srcOrd="2" destOrd="0" presId="urn:microsoft.com/office/officeart/2005/8/layout/cycle2"/>
    <dgm:cxn modelId="{56ACF95B-F9AD-4735-B241-C57C47D71926}" type="presParOf" srcId="{68681DDC-781C-4336-B634-741599C3F92B}" destId="{A6CE919C-B99E-4CC6-B710-B35CB2C840F0}" srcOrd="3" destOrd="0" presId="urn:microsoft.com/office/officeart/2005/8/layout/cycle2"/>
    <dgm:cxn modelId="{6E69AA35-5F4E-45C0-9C17-BD3C883BD9F4}" type="presParOf" srcId="{A6CE919C-B99E-4CC6-B710-B35CB2C840F0}" destId="{F5E7247C-DF1B-404F-B255-415641BF59D6}" srcOrd="0" destOrd="0" presId="urn:microsoft.com/office/officeart/2005/8/layout/cycle2"/>
    <dgm:cxn modelId="{506C4BEF-CF68-445A-91D7-16FDA9D2E84C}" type="presParOf" srcId="{68681DDC-781C-4336-B634-741599C3F92B}" destId="{4AB3490E-EBE2-4A93-AF68-DDE6B520F4D2}" srcOrd="4" destOrd="0" presId="urn:microsoft.com/office/officeart/2005/8/layout/cycle2"/>
    <dgm:cxn modelId="{F67D2AD4-3FA2-427B-9CB7-D4BE60C41098}" type="presParOf" srcId="{68681DDC-781C-4336-B634-741599C3F92B}" destId="{0F33CB34-0639-4B4A-B311-16C26F8A4F51}" srcOrd="5" destOrd="0" presId="urn:microsoft.com/office/officeart/2005/8/layout/cycle2"/>
    <dgm:cxn modelId="{D268B065-39A8-4408-BF6A-A02F88D470B2}" type="presParOf" srcId="{0F33CB34-0639-4B4A-B311-16C26F8A4F51}" destId="{6160B7C3-8013-4CF2-B4BB-A5B824F4A1BB}" srcOrd="0" destOrd="0" presId="urn:microsoft.com/office/officeart/2005/8/layout/cycle2"/>
    <dgm:cxn modelId="{3F2FE00F-AB9A-4205-8739-9FECCEAC5A33}" type="presParOf" srcId="{68681DDC-781C-4336-B634-741599C3F92B}" destId="{68CC62A1-0292-490A-A223-94439C484944}" srcOrd="6" destOrd="0" presId="urn:microsoft.com/office/officeart/2005/8/layout/cycle2"/>
    <dgm:cxn modelId="{50B8FBFA-040C-4478-98E3-65EB4CCFEB4D}" type="presParOf" srcId="{68681DDC-781C-4336-B634-741599C3F92B}" destId="{56A3D5B6-4E34-4E10-A6FB-EE5A4EA4DBFB}" srcOrd="7" destOrd="0" presId="urn:microsoft.com/office/officeart/2005/8/layout/cycle2"/>
    <dgm:cxn modelId="{F5F786A4-50E9-43B4-ACB3-2C949D67C282}" type="presParOf" srcId="{56A3D5B6-4E34-4E10-A6FB-EE5A4EA4DBFB}" destId="{38D8BEB9-EE7F-42A3-BAA2-8AF15FE02FCF}" srcOrd="0" destOrd="0" presId="urn:microsoft.com/office/officeart/2005/8/layout/cycle2"/>
    <dgm:cxn modelId="{9057A182-1BE1-4886-AF71-D2989134ACA9}" type="presParOf" srcId="{68681DDC-781C-4336-B634-741599C3F92B}" destId="{90857A85-7CF9-4F74-83C3-7A6F1B7AB11F}" srcOrd="8" destOrd="0" presId="urn:microsoft.com/office/officeart/2005/8/layout/cycle2"/>
    <dgm:cxn modelId="{0612B96F-76AC-4367-8FA6-6C2F8F369581}" type="presParOf" srcId="{68681DDC-781C-4336-B634-741599C3F92B}" destId="{356695A0-27C9-4730-92A7-E7C64EF87B4D}" srcOrd="9" destOrd="0" presId="urn:microsoft.com/office/officeart/2005/8/layout/cycle2"/>
    <dgm:cxn modelId="{857761F2-A84E-4770-8F46-F4622DF7D90E}" type="presParOf" srcId="{356695A0-27C9-4730-92A7-E7C64EF87B4D}" destId="{A8995823-A09A-4A9A-9588-B068B1CA8046}" srcOrd="0" destOrd="0" presId="urn:microsoft.com/office/officeart/2005/8/layout/cycle2"/>
    <dgm:cxn modelId="{A444BB21-7A83-49DC-A956-38745D35C128}" type="presParOf" srcId="{68681DDC-781C-4336-B634-741599C3F92B}" destId="{5341582D-678E-4860-B8DF-718D1326E25A}" srcOrd="10" destOrd="0" presId="urn:microsoft.com/office/officeart/2005/8/layout/cycle2"/>
    <dgm:cxn modelId="{4BBE9EFA-E9C9-4884-BEA7-EE57DFFEE6E5}" type="presParOf" srcId="{68681DDC-781C-4336-B634-741599C3F92B}" destId="{06CD4C92-0945-48E7-9A0C-CB02DC6FBE0C}" srcOrd="11" destOrd="0" presId="urn:microsoft.com/office/officeart/2005/8/layout/cycle2"/>
    <dgm:cxn modelId="{A63999CD-85E1-4C6B-A659-44DF569481EF}" type="presParOf" srcId="{06CD4C92-0945-48E7-9A0C-CB02DC6FBE0C}" destId="{9F743CD6-CDEE-4A09-BF9F-21B132DFE2A1}" srcOrd="0" destOrd="0" presId="urn:microsoft.com/office/officeart/2005/8/layout/cycle2"/>
    <dgm:cxn modelId="{E8F594B5-06E1-44B6-A4A3-73C21E619218}" type="presParOf" srcId="{68681DDC-781C-4336-B634-741599C3F92B}" destId="{9863FA9F-27A8-4E70-81C0-097BB0C59553}" srcOrd="12" destOrd="0" presId="urn:microsoft.com/office/officeart/2005/8/layout/cycle2"/>
    <dgm:cxn modelId="{BA9BC7D8-AC6D-4FC1-978E-AF58B538E94A}" type="presParOf" srcId="{68681DDC-781C-4336-B634-741599C3F92B}" destId="{AAD4CA69-40C4-45FD-8C14-72D7F5BC7B78}" srcOrd="13" destOrd="0" presId="urn:microsoft.com/office/officeart/2005/8/layout/cycle2"/>
    <dgm:cxn modelId="{02B8607D-7392-4D64-BAB3-9AAC34A71763}" type="presParOf" srcId="{AAD4CA69-40C4-45FD-8C14-72D7F5BC7B78}" destId="{214F0073-0A58-4342-B260-F330224BA0B0}"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00D7E-1B66-4C80-92D4-FFB92BACAE04}">
      <dsp:nvSpPr>
        <dsp:cNvPr id="0" name=""/>
        <dsp:cNvSpPr/>
      </dsp:nvSpPr>
      <dsp:spPr>
        <a:xfrm>
          <a:off x="3595653" y="806"/>
          <a:ext cx="945597" cy="945597"/>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Parent/ Care</a:t>
          </a:r>
        </a:p>
        <a:p>
          <a:pPr marL="0" lvl="0" indent="0" algn="ctr" defTabSz="355600">
            <a:lnSpc>
              <a:spcPct val="90000"/>
            </a:lnSpc>
            <a:spcBef>
              <a:spcPct val="0"/>
            </a:spcBef>
            <a:spcAft>
              <a:spcPct val="35000"/>
            </a:spcAft>
            <a:buNone/>
          </a:pPr>
          <a:r>
            <a:rPr lang="en-US" sz="800" kern="1200" dirty="0"/>
            <a:t>CYP </a:t>
          </a:r>
          <a:endParaRPr lang="en-GB" sz="800" kern="1200" dirty="0"/>
        </a:p>
      </dsp:txBody>
      <dsp:txXfrm>
        <a:off x="3734132" y="139285"/>
        <a:ext cx="668639" cy="668639"/>
      </dsp:txXfrm>
    </dsp:sp>
    <dsp:sp modelId="{7752EFF8-2150-4706-8E10-6A8DE41A24C0}">
      <dsp:nvSpPr>
        <dsp:cNvPr id="0" name=""/>
        <dsp:cNvSpPr/>
      </dsp:nvSpPr>
      <dsp:spPr>
        <a:xfrm rot="1542857">
          <a:off x="4576140" y="619162"/>
          <a:ext cx="251830" cy="31913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4579881" y="666600"/>
        <a:ext cx="176281" cy="191483"/>
      </dsp:txXfrm>
    </dsp:sp>
    <dsp:sp modelId="{F2E452D8-94E5-432A-8361-7472E3B2A7A9}">
      <dsp:nvSpPr>
        <dsp:cNvPr id="0" name=""/>
        <dsp:cNvSpPr/>
      </dsp:nvSpPr>
      <dsp:spPr>
        <a:xfrm>
          <a:off x="4875704" y="617246"/>
          <a:ext cx="945597" cy="945597"/>
        </a:xfrm>
        <a:prstGeom prst="ellipse">
          <a:avLst/>
        </a:prstGeom>
        <a:solidFill>
          <a:schemeClr val="accent1">
            <a:shade val="80000"/>
            <a:hueOff val="68334"/>
            <a:satOff val="-5544"/>
            <a:lumOff val="54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Children and Young people </a:t>
          </a:r>
          <a:endParaRPr lang="en-GB" sz="800" kern="1200" dirty="0"/>
        </a:p>
      </dsp:txBody>
      <dsp:txXfrm>
        <a:off x="5014183" y="755725"/>
        <a:ext cx="668639" cy="668639"/>
      </dsp:txXfrm>
    </dsp:sp>
    <dsp:sp modelId="{A6CE919C-B99E-4CC6-B710-B35CB2C840F0}">
      <dsp:nvSpPr>
        <dsp:cNvPr id="0" name=""/>
        <dsp:cNvSpPr/>
      </dsp:nvSpPr>
      <dsp:spPr>
        <a:xfrm rot="4628571">
          <a:off x="5379075" y="1616091"/>
          <a:ext cx="251830" cy="319139"/>
        </a:xfrm>
        <a:prstGeom prst="rightArrow">
          <a:avLst>
            <a:gd name="adj1" fmla="val 60000"/>
            <a:gd name="adj2" fmla="val 50000"/>
          </a:avLst>
        </a:prstGeom>
        <a:solidFill>
          <a:schemeClr val="accent1">
            <a:shade val="90000"/>
            <a:hueOff val="68330"/>
            <a:satOff val="-5474"/>
            <a:lumOff val="51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5408444" y="1643092"/>
        <a:ext cx="176281" cy="191483"/>
      </dsp:txXfrm>
    </dsp:sp>
    <dsp:sp modelId="{4AB3490E-EBE2-4A93-AF68-DDE6B520F4D2}">
      <dsp:nvSpPr>
        <dsp:cNvPr id="0" name=""/>
        <dsp:cNvSpPr/>
      </dsp:nvSpPr>
      <dsp:spPr>
        <a:xfrm>
          <a:off x="5191851" y="2002374"/>
          <a:ext cx="945597" cy="945597"/>
        </a:xfrm>
        <a:prstGeom prst="ellipse">
          <a:avLst/>
        </a:prstGeom>
        <a:solidFill>
          <a:schemeClr val="accent1">
            <a:shade val="80000"/>
            <a:hueOff val="136668"/>
            <a:satOff val="-11089"/>
            <a:lumOff val="10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Education (asthma friendly schools)</a:t>
          </a:r>
          <a:endParaRPr lang="en-GB" sz="800" kern="1200" dirty="0"/>
        </a:p>
      </dsp:txBody>
      <dsp:txXfrm>
        <a:off x="5330330" y="2140853"/>
        <a:ext cx="668639" cy="668639"/>
      </dsp:txXfrm>
    </dsp:sp>
    <dsp:sp modelId="{0F33CB34-0639-4B4A-B311-16C26F8A4F51}">
      <dsp:nvSpPr>
        <dsp:cNvPr id="0" name=""/>
        <dsp:cNvSpPr/>
      </dsp:nvSpPr>
      <dsp:spPr>
        <a:xfrm rot="7714913">
          <a:off x="5100889" y="2864861"/>
          <a:ext cx="251155" cy="319139"/>
        </a:xfrm>
        <a:prstGeom prst="rightArrow">
          <a:avLst>
            <a:gd name="adj1" fmla="val 60000"/>
            <a:gd name="adj2" fmla="val 50000"/>
          </a:avLst>
        </a:prstGeom>
        <a:solidFill>
          <a:schemeClr val="accent1">
            <a:shade val="90000"/>
            <a:hueOff val="136661"/>
            <a:satOff val="-10947"/>
            <a:lumOff val="102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rot="10800000">
        <a:off x="5162056" y="2899239"/>
        <a:ext cx="175809" cy="191483"/>
      </dsp:txXfrm>
    </dsp:sp>
    <dsp:sp modelId="{68CC62A1-0292-490A-A223-94439C484944}">
      <dsp:nvSpPr>
        <dsp:cNvPr id="0" name=""/>
        <dsp:cNvSpPr/>
      </dsp:nvSpPr>
      <dsp:spPr>
        <a:xfrm>
          <a:off x="4306620" y="3112003"/>
          <a:ext cx="945597" cy="945597"/>
        </a:xfrm>
        <a:prstGeom prst="ellipse">
          <a:avLst/>
        </a:prstGeom>
        <a:solidFill>
          <a:schemeClr val="accent1">
            <a:shade val="80000"/>
            <a:hueOff val="205003"/>
            <a:satOff val="-16633"/>
            <a:lumOff val="163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Social care </a:t>
          </a:r>
          <a:endParaRPr lang="en-GB" sz="800" kern="1200" dirty="0"/>
        </a:p>
      </dsp:txBody>
      <dsp:txXfrm>
        <a:off x="4445099" y="3250482"/>
        <a:ext cx="668639" cy="668639"/>
      </dsp:txXfrm>
    </dsp:sp>
    <dsp:sp modelId="{56A3D5B6-4E34-4E10-A6FB-EE5A4EA4DBFB}">
      <dsp:nvSpPr>
        <dsp:cNvPr id="0" name=""/>
        <dsp:cNvSpPr/>
      </dsp:nvSpPr>
      <dsp:spPr>
        <a:xfrm rot="10797200">
          <a:off x="3949811" y="3425805"/>
          <a:ext cx="252144" cy="319139"/>
        </a:xfrm>
        <a:prstGeom prst="rightArrow">
          <a:avLst>
            <a:gd name="adj1" fmla="val 60000"/>
            <a:gd name="adj2" fmla="val 50000"/>
          </a:avLst>
        </a:prstGeom>
        <a:solidFill>
          <a:schemeClr val="accent1">
            <a:shade val="90000"/>
            <a:hueOff val="204991"/>
            <a:satOff val="-16421"/>
            <a:lumOff val="153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rot="10800000">
        <a:off x="4025454" y="3489602"/>
        <a:ext cx="176501" cy="191483"/>
      </dsp:txXfrm>
    </dsp:sp>
    <dsp:sp modelId="{90857A85-7CF9-4F74-83C3-7A6F1B7AB11F}">
      <dsp:nvSpPr>
        <dsp:cNvPr id="0" name=""/>
        <dsp:cNvSpPr/>
      </dsp:nvSpPr>
      <dsp:spPr>
        <a:xfrm>
          <a:off x="2885278" y="3113161"/>
          <a:ext cx="945597" cy="945597"/>
        </a:xfrm>
        <a:prstGeom prst="ellipse">
          <a:avLst/>
        </a:prstGeom>
        <a:solidFill>
          <a:schemeClr val="accent1">
            <a:shade val="80000"/>
            <a:hueOff val="273337"/>
            <a:satOff val="-22177"/>
            <a:lumOff val="218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Health School nurses/ Health visitors / community nurses</a:t>
          </a:r>
          <a:endParaRPr lang="en-GB" sz="800" kern="1200" dirty="0"/>
        </a:p>
      </dsp:txBody>
      <dsp:txXfrm>
        <a:off x="3023757" y="3251640"/>
        <a:ext cx="668639" cy="668639"/>
      </dsp:txXfrm>
    </dsp:sp>
    <dsp:sp modelId="{356695A0-27C9-4730-92A7-E7C64EF87B4D}">
      <dsp:nvSpPr>
        <dsp:cNvPr id="0" name=""/>
        <dsp:cNvSpPr/>
      </dsp:nvSpPr>
      <dsp:spPr>
        <a:xfrm rot="13885714">
          <a:off x="2793694" y="2876569"/>
          <a:ext cx="251830" cy="319139"/>
        </a:xfrm>
        <a:prstGeom prst="rightArrow">
          <a:avLst>
            <a:gd name="adj1" fmla="val 60000"/>
            <a:gd name="adj2" fmla="val 50000"/>
          </a:avLst>
        </a:prstGeom>
        <a:solidFill>
          <a:schemeClr val="accent1">
            <a:shade val="90000"/>
            <a:hueOff val="273322"/>
            <a:satOff val="-21895"/>
            <a:lumOff val="204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rot="10800000">
        <a:off x="2855021" y="2969930"/>
        <a:ext cx="176281" cy="191483"/>
      </dsp:txXfrm>
    </dsp:sp>
    <dsp:sp modelId="{5341582D-678E-4860-B8DF-718D1326E25A}">
      <dsp:nvSpPr>
        <dsp:cNvPr id="0" name=""/>
        <dsp:cNvSpPr/>
      </dsp:nvSpPr>
      <dsp:spPr>
        <a:xfrm>
          <a:off x="1999455" y="2002374"/>
          <a:ext cx="945597" cy="945597"/>
        </a:xfrm>
        <a:prstGeom prst="ellipse">
          <a:avLst/>
        </a:prstGeom>
        <a:solidFill>
          <a:schemeClr val="accent1">
            <a:shade val="80000"/>
            <a:hueOff val="341671"/>
            <a:satOff val="-27722"/>
            <a:lumOff val="273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Gps /practice nurses</a:t>
          </a:r>
          <a:endParaRPr lang="en-GB" sz="800" kern="1200" dirty="0"/>
        </a:p>
      </dsp:txBody>
      <dsp:txXfrm>
        <a:off x="2137934" y="2140853"/>
        <a:ext cx="668639" cy="668639"/>
      </dsp:txXfrm>
    </dsp:sp>
    <dsp:sp modelId="{06CD4C92-0945-48E7-9A0C-CB02DC6FBE0C}">
      <dsp:nvSpPr>
        <dsp:cNvPr id="0" name=""/>
        <dsp:cNvSpPr/>
      </dsp:nvSpPr>
      <dsp:spPr>
        <a:xfrm rot="16971429">
          <a:off x="2502826" y="1629988"/>
          <a:ext cx="251830" cy="319139"/>
        </a:xfrm>
        <a:prstGeom prst="rightArrow">
          <a:avLst>
            <a:gd name="adj1" fmla="val 60000"/>
            <a:gd name="adj2" fmla="val 50000"/>
          </a:avLst>
        </a:prstGeom>
        <a:solidFill>
          <a:schemeClr val="accent1">
            <a:shade val="90000"/>
            <a:hueOff val="341652"/>
            <a:satOff val="-27368"/>
            <a:lumOff val="2561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2532195" y="1730643"/>
        <a:ext cx="176281" cy="191483"/>
      </dsp:txXfrm>
    </dsp:sp>
    <dsp:sp modelId="{9863FA9F-27A8-4E70-81C0-097BB0C59553}">
      <dsp:nvSpPr>
        <dsp:cNvPr id="0" name=""/>
        <dsp:cNvSpPr/>
      </dsp:nvSpPr>
      <dsp:spPr>
        <a:xfrm>
          <a:off x="2315602" y="617246"/>
          <a:ext cx="945597" cy="945597"/>
        </a:xfrm>
        <a:prstGeom prst="ellipse">
          <a:avLst/>
        </a:prstGeom>
        <a:solidFill>
          <a:schemeClr val="accent1">
            <a:shade val="80000"/>
            <a:hueOff val="410005"/>
            <a:satOff val="-33266"/>
            <a:lumOff val="327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Asthma nurse specialist/ Paediatricians  Hospital </a:t>
          </a:r>
          <a:endParaRPr lang="en-GB" sz="800" kern="1200" dirty="0"/>
        </a:p>
      </dsp:txBody>
      <dsp:txXfrm>
        <a:off x="2454081" y="755725"/>
        <a:ext cx="668639" cy="668639"/>
      </dsp:txXfrm>
    </dsp:sp>
    <dsp:sp modelId="{AAD4CA69-40C4-45FD-8C14-72D7F5BC7B78}">
      <dsp:nvSpPr>
        <dsp:cNvPr id="0" name=""/>
        <dsp:cNvSpPr/>
      </dsp:nvSpPr>
      <dsp:spPr>
        <a:xfrm rot="20057143">
          <a:off x="3296089" y="625347"/>
          <a:ext cx="251830" cy="319139"/>
        </a:xfrm>
        <a:prstGeom prst="rightArrow">
          <a:avLst>
            <a:gd name="adj1" fmla="val 60000"/>
            <a:gd name="adj2" fmla="val 50000"/>
          </a:avLst>
        </a:prstGeom>
        <a:solidFill>
          <a:schemeClr val="accent1">
            <a:shade val="90000"/>
            <a:hueOff val="409982"/>
            <a:satOff val="-32842"/>
            <a:lumOff val="3073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3299830" y="705565"/>
        <a:ext cx="176281" cy="19148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9A8FF-4549-47F1-BB37-27D351E88716}"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EE97B-013F-4FF3-B878-484B3369989C}" type="slidenum">
              <a:rPr lang="en-GB" smtClean="0"/>
              <a:t>‹#›</a:t>
            </a:fld>
            <a:endParaRPr lang="en-GB"/>
          </a:p>
        </p:txBody>
      </p:sp>
    </p:spTree>
    <p:extLst>
      <p:ext uri="{BB962C8B-B14F-4D97-AF65-F5344CB8AC3E}">
        <p14:creationId xmlns:p14="http://schemas.microsoft.com/office/powerpoint/2010/main" val="1777279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Read information from slide</a:t>
            </a:r>
          </a:p>
          <a:p>
            <a:r>
              <a:rPr lang="en-GB" dirty="0"/>
              <a:t>Also discuss that in every school class 2-3 children young people will have asthma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58BE-488A-4B1A-BA78-40DC8D3E084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031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and enlarge the beat asthma friendly school framework criteria. </a:t>
            </a:r>
          </a:p>
        </p:txBody>
      </p:sp>
      <p:sp>
        <p:nvSpPr>
          <p:cNvPr id="4" name="Slide Number Placeholder 3"/>
          <p:cNvSpPr>
            <a:spLocks noGrp="1"/>
          </p:cNvSpPr>
          <p:nvPr>
            <p:ph type="sldNum" sz="quarter" idx="5"/>
          </p:nvPr>
        </p:nvSpPr>
        <p:spPr/>
        <p:txBody>
          <a:bodyPr/>
          <a:lstStyle/>
          <a:p>
            <a:fld id="{1F59FFF8-0BC6-4BAA-803E-979B81A93269}" type="slidenum">
              <a:rPr lang="en-GB" smtClean="0"/>
              <a:t>11</a:t>
            </a:fld>
            <a:endParaRPr lang="en-GB" dirty="0"/>
          </a:p>
        </p:txBody>
      </p:sp>
    </p:spTree>
    <p:extLst>
      <p:ext uri="{BB962C8B-B14F-4D97-AF65-F5344CB8AC3E}">
        <p14:creationId xmlns:p14="http://schemas.microsoft.com/office/powerpoint/2010/main" val="25426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Examples of who can be involved to support CYP and the whole school community approach to improve asthma care for CYP. </a:t>
            </a:r>
          </a:p>
          <a:p>
            <a:endParaRPr lang="en-GB" dirty="0"/>
          </a:p>
        </p:txBody>
      </p:sp>
      <p:sp>
        <p:nvSpPr>
          <p:cNvPr id="4" name="Slide Number Placeholder 3"/>
          <p:cNvSpPr>
            <a:spLocks noGrp="1"/>
          </p:cNvSpPr>
          <p:nvPr>
            <p:ph type="sldNum" sz="quarter" idx="5"/>
          </p:nvPr>
        </p:nvSpPr>
        <p:spPr/>
        <p:txBody>
          <a:bodyPr/>
          <a:lstStyle/>
          <a:p>
            <a:fld id="{795EE97B-013F-4FF3-B878-484B3369989C}" type="slidenum">
              <a:rPr lang="en-GB" smtClean="0"/>
              <a:t>12</a:t>
            </a:fld>
            <a:endParaRPr lang="en-GB"/>
          </a:p>
        </p:txBody>
      </p:sp>
    </p:spTree>
    <p:extLst>
      <p:ext uri="{BB962C8B-B14F-4D97-AF65-F5344CB8AC3E}">
        <p14:creationId xmlns:p14="http://schemas.microsoft.com/office/powerpoint/2010/main" val="7663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slide information Tiers 1-5 awareness training . The aim is to complete the training awareness session most appropriate to your role and knowledge. </a:t>
            </a:r>
          </a:p>
        </p:txBody>
      </p:sp>
      <p:sp>
        <p:nvSpPr>
          <p:cNvPr id="4" name="Slide Number Placeholder 3"/>
          <p:cNvSpPr>
            <a:spLocks noGrp="1"/>
          </p:cNvSpPr>
          <p:nvPr>
            <p:ph type="sldNum" sz="quarter" idx="5"/>
          </p:nvPr>
        </p:nvSpPr>
        <p:spPr/>
        <p:txBody>
          <a:bodyPr/>
          <a:lstStyle/>
          <a:p>
            <a:fld id="{1F59FFF8-0BC6-4BAA-803E-979B81A93269}" type="slidenum">
              <a:rPr lang="en-GB" smtClean="0"/>
              <a:t>13</a:t>
            </a:fld>
            <a:endParaRPr lang="en-GB" dirty="0"/>
          </a:p>
        </p:txBody>
      </p:sp>
    </p:spTree>
    <p:extLst>
      <p:ext uri="{BB962C8B-B14F-4D97-AF65-F5344CB8AC3E}">
        <p14:creationId xmlns:p14="http://schemas.microsoft.com/office/powerpoint/2010/main" val="1932561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slides </a:t>
            </a:r>
          </a:p>
        </p:txBody>
      </p:sp>
      <p:sp>
        <p:nvSpPr>
          <p:cNvPr id="4" name="Slide Number Placeholder 3"/>
          <p:cNvSpPr>
            <a:spLocks noGrp="1"/>
          </p:cNvSpPr>
          <p:nvPr>
            <p:ph type="sldNum" sz="quarter" idx="5"/>
          </p:nvPr>
        </p:nvSpPr>
        <p:spPr/>
        <p:txBody>
          <a:bodyPr/>
          <a:lstStyle/>
          <a:p>
            <a:fld id="{795EE97B-013F-4FF3-B878-484B3369989C}" type="slidenum">
              <a:rPr lang="en-GB" smtClean="0"/>
              <a:t>14</a:t>
            </a:fld>
            <a:endParaRPr lang="en-GB"/>
          </a:p>
        </p:txBody>
      </p:sp>
    </p:spTree>
    <p:extLst>
      <p:ext uri="{BB962C8B-B14F-4D97-AF65-F5344CB8AC3E}">
        <p14:creationId xmlns:p14="http://schemas.microsoft.com/office/powerpoint/2010/main" val="175544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 Please feel free to ask any questions ?</a:t>
            </a:r>
          </a:p>
        </p:txBody>
      </p:sp>
      <p:sp>
        <p:nvSpPr>
          <p:cNvPr id="4" name="Slide Number Placeholder 3"/>
          <p:cNvSpPr>
            <a:spLocks noGrp="1"/>
          </p:cNvSpPr>
          <p:nvPr>
            <p:ph type="sldNum" sz="quarter" idx="5"/>
          </p:nvPr>
        </p:nvSpPr>
        <p:spPr/>
        <p:txBody>
          <a:bodyPr/>
          <a:lstStyle/>
          <a:p>
            <a:fld id="{1F59FFF8-0BC6-4BAA-803E-979B81A93269}" type="slidenum">
              <a:rPr lang="en-GB" smtClean="0"/>
              <a:t>15</a:t>
            </a:fld>
            <a:endParaRPr lang="en-GB" dirty="0"/>
          </a:p>
        </p:txBody>
      </p:sp>
    </p:spTree>
    <p:extLst>
      <p:ext uri="{BB962C8B-B14F-4D97-AF65-F5344CB8AC3E}">
        <p14:creationId xmlns:p14="http://schemas.microsoft.com/office/powerpoint/2010/main" val="381866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5EE97B-013F-4FF3-B878-484B3369989C}" type="slidenum">
              <a:rPr lang="en-GB" smtClean="0"/>
              <a:t>16</a:t>
            </a:fld>
            <a:endParaRPr lang="en-GB"/>
          </a:p>
        </p:txBody>
      </p:sp>
    </p:spTree>
    <p:extLst>
      <p:ext uri="{BB962C8B-B14F-4D97-AF65-F5344CB8AC3E}">
        <p14:creationId xmlns:p14="http://schemas.microsoft.com/office/powerpoint/2010/main" val="1170722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02060"/>
                </a:solidFill>
              </a:rPr>
              <a:t>Please follow, share and retweet relevant work so that we can continue to share good practice across the region at the child health and wellbeing network handle </a:t>
            </a:r>
            <a:r>
              <a:rPr lang="en-GB">
                <a:solidFill>
                  <a:schemeClr val="bg1">
                    <a:lumMod val="50000"/>
                  </a:schemeClr>
                </a:solidFill>
              </a:rPr>
              <a:t>@EveryChildNENC</a:t>
            </a:r>
          </a:p>
          <a:p>
            <a:endParaRPr lang="en-GB" dirty="0"/>
          </a:p>
        </p:txBody>
      </p:sp>
      <p:sp>
        <p:nvSpPr>
          <p:cNvPr id="4" name="Slide Number Placeholder 3"/>
          <p:cNvSpPr>
            <a:spLocks noGrp="1"/>
          </p:cNvSpPr>
          <p:nvPr>
            <p:ph type="sldNum" sz="quarter" idx="5"/>
          </p:nvPr>
        </p:nvSpPr>
        <p:spPr/>
        <p:txBody>
          <a:bodyPr/>
          <a:lstStyle/>
          <a:p>
            <a:fld id="{795EE97B-013F-4FF3-B878-484B3369989C}" type="slidenum">
              <a:rPr lang="en-GB" smtClean="0"/>
              <a:t>17</a:t>
            </a:fld>
            <a:endParaRPr lang="en-GB"/>
          </a:p>
        </p:txBody>
      </p:sp>
    </p:spTree>
    <p:extLst>
      <p:ext uri="{BB962C8B-B14F-4D97-AF65-F5344CB8AC3E}">
        <p14:creationId xmlns:p14="http://schemas.microsoft.com/office/powerpoint/2010/main" val="371776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slide information </a:t>
            </a:r>
          </a:p>
        </p:txBody>
      </p:sp>
      <p:sp>
        <p:nvSpPr>
          <p:cNvPr id="4" name="Slide Number Placeholder 3"/>
          <p:cNvSpPr>
            <a:spLocks noGrp="1"/>
          </p:cNvSpPr>
          <p:nvPr>
            <p:ph type="sldNum" sz="quarter" idx="5"/>
          </p:nvPr>
        </p:nvSpPr>
        <p:spPr/>
        <p:txBody>
          <a:bodyPr/>
          <a:lstStyle/>
          <a:p>
            <a:fld id="{1F59FFF8-0BC6-4BAA-803E-979B81A93269}" type="slidenum">
              <a:rPr lang="en-GB" smtClean="0"/>
              <a:t>3</a:t>
            </a:fld>
            <a:endParaRPr lang="en-GB" dirty="0"/>
          </a:p>
        </p:txBody>
      </p:sp>
    </p:spTree>
    <p:extLst>
      <p:ext uri="{BB962C8B-B14F-4D97-AF65-F5344CB8AC3E}">
        <p14:creationId xmlns:p14="http://schemas.microsoft.com/office/powerpoint/2010/main" val="227670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Reflect that this is outdated in relation to the terminology but still effectively demonstrates the vast geography and contextualise this in relation to Health Inequalities and factors of deprivation</a:t>
            </a:r>
          </a:p>
          <a:p>
            <a:endParaRPr lang="en-GB" dirty="0"/>
          </a:p>
          <a:p>
            <a:r>
              <a:rPr lang="en-GB" dirty="0"/>
              <a:t>Explain this is the new ICS area map and the aim is to promote uniformity of asthma care for children and young people across the area. Each area has specific needs depending upon the  different cultures, level of deprivation and geographical position. </a:t>
            </a:r>
          </a:p>
          <a:p>
            <a:r>
              <a:rPr lang="en-GB" dirty="0"/>
              <a:t>NENC created by the ICS in 2018, made up of individual organisations working together in partnership to improve health and care. </a:t>
            </a:r>
          </a:p>
          <a:p>
            <a:r>
              <a:rPr lang="en-GB" dirty="0"/>
              <a:t>Northern England Clinical Networks brings together clinicians and healthcare and other professionals staff from different services, organisations, sectors and geographies. Drive to improvement in the quality and equality of healthcare for the NENC 3.1 million population. </a:t>
            </a:r>
          </a:p>
          <a:p>
            <a:endParaRPr lang="en-GB" dirty="0"/>
          </a:p>
          <a:p>
            <a:endParaRPr lang="en-GB" dirty="0"/>
          </a:p>
        </p:txBody>
      </p:sp>
      <p:sp>
        <p:nvSpPr>
          <p:cNvPr id="4" name="Slide Number Placeholder 3"/>
          <p:cNvSpPr>
            <a:spLocks noGrp="1"/>
          </p:cNvSpPr>
          <p:nvPr>
            <p:ph type="sldNum" sz="quarter" idx="5"/>
          </p:nvPr>
        </p:nvSpPr>
        <p:spPr/>
        <p:txBody>
          <a:bodyPr/>
          <a:lstStyle/>
          <a:p>
            <a:fld id="{1F59FFF8-0BC6-4BAA-803E-979B81A93269}" type="slidenum">
              <a:rPr lang="en-GB" smtClean="0"/>
              <a:t>4</a:t>
            </a:fld>
            <a:endParaRPr lang="en-GB" dirty="0"/>
          </a:p>
        </p:txBody>
      </p:sp>
    </p:spTree>
    <p:extLst>
      <p:ext uri="{BB962C8B-B14F-4D97-AF65-F5344CB8AC3E}">
        <p14:creationId xmlns:p14="http://schemas.microsoft.com/office/powerpoint/2010/main" val="1117881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Read through the slide and NHS England and NHS Improvement aims. </a:t>
            </a:r>
          </a:p>
          <a:p>
            <a:r>
              <a:rPr lang="en-GB" dirty="0"/>
              <a:t>Whole system approach the aim is to try and ensure everyone who has contact with a CYP with asthma has an positive influence on  their care. </a:t>
            </a:r>
          </a:p>
          <a:p>
            <a:r>
              <a:rPr lang="en-GB" dirty="0"/>
              <a:t>Strongly supports the Child Health and Well Being priorities.</a:t>
            </a:r>
          </a:p>
          <a:p>
            <a:endParaRPr lang="en-GB" dirty="0"/>
          </a:p>
          <a:p>
            <a:r>
              <a:rPr lang="en-GB" b="1" dirty="0"/>
              <a:t>Also the Vision of the CHWN</a:t>
            </a:r>
          </a:p>
          <a:p>
            <a:r>
              <a:rPr lang="en-GB" b="1" dirty="0"/>
              <a:t>“ In the North East and North Cumbria we believe that all children and young people should be given the opportunity to flourish and reach their potential, and be advantaged by organisations working together”</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58BE-488A-4B1A-BA78-40DC8D3E084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29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Vision for the CHWN NENC </a:t>
            </a:r>
          </a:p>
          <a:p>
            <a:endParaRPr lang="en-GB" dirty="0"/>
          </a:p>
          <a:p>
            <a:r>
              <a:rPr lang="en-GB" dirty="0"/>
              <a:t>Whole system approach the aim is to try and ensure everyone who has contact with a CYP with asthma has an positive influence on  their care. </a:t>
            </a:r>
          </a:p>
          <a:p>
            <a:r>
              <a:rPr lang="en-GB" dirty="0"/>
              <a:t>Strongly supports the Child Health and Well Being priorities.</a:t>
            </a:r>
          </a:p>
          <a:p>
            <a:r>
              <a:rPr lang="en-GB" dirty="0"/>
              <a:t>Priority 8 and 9 are about improving asthma care. </a:t>
            </a:r>
          </a:p>
        </p:txBody>
      </p:sp>
      <p:sp>
        <p:nvSpPr>
          <p:cNvPr id="4" name="Slide Number Placeholder 3"/>
          <p:cNvSpPr>
            <a:spLocks noGrp="1"/>
          </p:cNvSpPr>
          <p:nvPr>
            <p:ph type="sldNum" sz="quarter" idx="5"/>
          </p:nvPr>
        </p:nvSpPr>
        <p:spPr/>
        <p:txBody>
          <a:bodyPr/>
          <a:lstStyle/>
          <a:p>
            <a:fld id="{795EE97B-013F-4FF3-B878-484B3369989C}" type="slidenum">
              <a:rPr lang="en-GB" smtClean="0"/>
              <a:t>6</a:t>
            </a:fld>
            <a:endParaRPr lang="en-GB"/>
          </a:p>
        </p:txBody>
      </p:sp>
    </p:spTree>
    <p:extLst>
      <p:ext uri="{BB962C8B-B14F-4D97-AF65-F5344CB8AC3E}">
        <p14:creationId xmlns:p14="http://schemas.microsoft.com/office/powerpoint/2010/main" val="131260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r>
              <a:rPr lang="en-GB" sz="1200" kern="1200" dirty="0">
                <a:solidFill>
                  <a:schemeClr val="tx1"/>
                </a:solidFill>
                <a:effectLst/>
                <a:latin typeface="+mn-lt"/>
                <a:ea typeface="+mn-ea"/>
                <a:cs typeface="+mn-cs"/>
              </a:rPr>
              <a:t>Discuss the asthma pathway each section. </a:t>
            </a:r>
          </a:p>
          <a:p>
            <a:r>
              <a:rPr lang="en-GB" sz="1200" b="1" kern="1200" dirty="0">
                <a:solidFill>
                  <a:schemeClr val="tx1"/>
                </a:solidFill>
                <a:effectLst/>
                <a:latin typeface="+mn-lt"/>
                <a:ea typeface="+mn-ea"/>
                <a:cs typeface="+mn-cs"/>
              </a:rPr>
              <a:t>Environmental </a:t>
            </a:r>
            <a:r>
              <a:rPr lang="en-GB" sz="1200" kern="1200" dirty="0">
                <a:solidFill>
                  <a:schemeClr val="tx1"/>
                </a:solidFill>
                <a:effectLst/>
                <a:latin typeface="+mn-lt"/>
                <a:ea typeface="+mn-ea"/>
                <a:cs typeface="+mn-cs"/>
              </a:rPr>
              <a:t>parental smoking needs to be discussed by all professionals at all levels. Assessment and education provided and support services available discussed. Dangers to the child and young person. Smoke free zone  outside schools PHSE session in school to educate CYP dangers of smoking and vaping.</a:t>
            </a:r>
          </a:p>
          <a:p>
            <a:r>
              <a:rPr lang="en-GB" sz="1200" kern="1200" dirty="0">
                <a:solidFill>
                  <a:schemeClr val="tx1"/>
                </a:solidFill>
                <a:effectLst/>
                <a:latin typeface="+mn-lt"/>
                <a:ea typeface="+mn-ea"/>
                <a:cs typeface="+mn-cs"/>
              </a:rPr>
              <a:t>Housing Home conditions damp/ mould in homes Consider the cleaning products/ chemicals used within the home. Air fresheners/ candles /diffusers and deodorant sprays.</a:t>
            </a:r>
          </a:p>
          <a:p>
            <a:r>
              <a:rPr lang="en-GB" sz="1200" kern="1200" dirty="0">
                <a:solidFill>
                  <a:schemeClr val="tx1"/>
                </a:solidFill>
                <a:effectLst/>
                <a:latin typeface="+mn-lt"/>
                <a:ea typeface="+mn-ea"/>
                <a:cs typeface="+mn-cs"/>
              </a:rPr>
              <a:t>Air pollution Traffic/ industry/ high pollen count/ traffic near schools. Discuss example and Living streets report/moving to inside of pavement reduces pollution. Reducing traffic nears schools/ stopping cars engine running and waiting at the school drop off and pick ups away from schools if possible. </a:t>
            </a:r>
          </a:p>
          <a:p>
            <a:r>
              <a:rPr lang="en-GB" sz="1200" b="1" kern="1200" dirty="0">
                <a:solidFill>
                  <a:schemeClr val="tx1"/>
                </a:solidFill>
                <a:effectLst/>
                <a:latin typeface="+mn-lt"/>
                <a:ea typeface="+mn-ea"/>
                <a:cs typeface="+mn-cs"/>
              </a:rPr>
              <a:t>Early diagnosis need clear and accurate diagnosis </a:t>
            </a:r>
            <a:r>
              <a:rPr lang="en-GB" sz="1200" kern="1200" dirty="0">
                <a:solidFill>
                  <a:schemeClr val="tx1"/>
                </a:solidFill>
                <a:effectLst/>
                <a:latin typeface="+mn-lt"/>
                <a:ea typeface="+mn-ea"/>
                <a:cs typeface="+mn-cs"/>
              </a:rPr>
              <a:t>and documentation. Universal clear pathways and guidance for CYP . Newcastle is the regions Tertiary centre. </a:t>
            </a:r>
          </a:p>
          <a:p>
            <a:r>
              <a:rPr lang="en-GB" sz="1200" kern="1200" dirty="0">
                <a:solidFill>
                  <a:schemeClr val="tx1"/>
                </a:solidFill>
                <a:effectLst/>
                <a:latin typeface="+mn-lt"/>
                <a:ea typeface="+mn-ea"/>
                <a:cs typeface="+mn-cs"/>
              </a:rPr>
              <a:t>Improving awareness of asthma is key, linking with education , sports clubs etc . Promoting Beat asthma and Healthier together websites and resources. School to discuss with parents any concerns regarding a CYP asthma and liaise with GP/ practice nurse or Respiratory nurse specialist. Being  able to recognise signs and symptoms of asthma for those may not have a diagnosis.</a:t>
            </a:r>
          </a:p>
          <a:p>
            <a:r>
              <a:rPr lang="en-GB" sz="1200" b="1" kern="1200" dirty="0">
                <a:solidFill>
                  <a:schemeClr val="tx1"/>
                </a:solidFill>
                <a:effectLst/>
                <a:latin typeface="+mn-lt"/>
                <a:ea typeface="+mn-ea"/>
                <a:cs typeface="+mn-cs"/>
              </a:rPr>
              <a:t>Effective preventable medicine </a:t>
            </a:r>
            <a:r>
              <a:rPr lang="en-GB" sz="1200" kern="1200" dirty="0">
                <a:solidFill>
                  <a:schemeClr val="tx1"/>
                </a:solidFill>
                <a:effectLst/>
                <a:latin typeface="+mn-lt"/>
                <a:ea typeface="+mn-ea"/>
                <a:cs typeface="+mn-cs"/>
              </a:rPr>
              <a:t>ensuring the correct training / awareness sessions. Schools to ensure PAAP are in place for all CYP and all staff members are aware. Regular assessment of inhaler technique and training. Discuss triggers and stresses. All CYP who have more than 3 reliever inhalers  in 12 months need to be reviewed more frequently. </a:t>
            </a:r>
          </a:p>
          <a:p>
            <a:r>
              <a:rPr lang="en-GB" sz="1200" b="1" kern="1200" dirty="0">
                <a:solidFill>
                  <a:schemeClr val="tx1"/>
                </a:solidFill>
                <a:effectLst/>
                <a:latin typeface="+mn-lt"/>
                <a:ea typeface="+mn-ea"/>
                <a:cs typeface="+mn-cs"/>
              </a:rPr>
              <a:t>Management of exacerbation</a:t>
            </a:r>
            <a:r>
              <a:rPr lang="en-GB" sz="1200" kern="1200" dirty="0">
                <a:solidFill>
                  <a:schemeClr val="tx1"/>
                </a:solidFill>
                <a:effectLst/>
                <a:latin typeface="+mn-lt"/>
                <a:ea typeface="+mn-ea"/>
                <a:cs typeface="+mn-cs"/>
              </a:rPr>
              <a:t>. The aim is to manage asthma effectively in Primary care .Standards for Emergency/ Urgent care for assessment/ treatment / referrals and discharge. School  can play a  key part in monitoring CYP attendance and liaising with parents/ carers and professionals involved. </a:t>
            </a:r>
          </a:p>
          <a:p>
            <a:r>
              <a:rPr lang="en-GB" sz="1200" kern="1200" dirty="0">
                <a:solidFill>
                  <a:schemeClr val="tx1"/>
                </a:solidFill>
                <a:effectLst/>
                <a:latin typeface="+mn-lt"/>
                <a:ea typeface="+mn-ea"/>
                <a:cs typeface="+mn-cs"/>
              </a:rPr>
              <a:t>PAAP  in school for every CYP with asthma, asthma reviews and inhaler techniques to be checked.</a:t>
            </a:r>
          </a:p>
          <a:p>
            <a:r>
              <a:rPr lang="en-GB" sz="1200" kern="1200" dirty="0">
                <a:solidFill>
                  <a:schemeClr val="tx1"/>
                </a:solidFill>
                <a:effectLst/>
                <a:latin typeface="+mn-lt"/>
                <a:ea typeface="+mn-ea"/>
                <a:cs typeface="+mn-cs"/>
              </a:rPr>
              <a:t>Assessed for risk of Severe asthma attack. All school staff  to be aware of any CYP with a diagnosis of severe asthma </a:t>
            </a:r>
          </a:p>
          <a:p>
            <a:r>
              <a:rPr lang="en-GB" sz="1200" kern="1200" dirty="0">
                <a:solidFill>
                  <a:schemeClr val="tx1"/>
                </a:solidFill>
                <a:effectLst/>
                <a:latin typeface="+mn-lt"/>
                <a:ea typeface="+mn-ea"/>
                <a:cs typeface="+mn-cs"/>
              </a:rPr>
              <a:t>Improve electronic care communication between Secondary and Primary care. </a:t>
            </a:r>
          </a:p>
          <a:p>
            <a:r>
              <a:rPr lang="en-GB" sz="1200" kern="1200" dirty="0">
                <a:solidFill>
                  <a:schemeClr val="tx1"/>
                </a:solidFill>
                <a:effectLst/>
                <a:latin typeface="+mn-lt"/>
                <a:ea typeface="+mn-ea"/>
                <a:cs typeface="+mn-cs"/>
              </a:rPr>
              <a:t>48 hours asthma review post discharge. </a:t>
            </a:r>
          </a:p>
          <a:p>
            <a:r>
              <a:rPr lang="en-GB" sz="1200" b="1" kern="1200" dirty="0">
                <a:solidFill>
                  <a:schemeClr val="tx1"/>
                </a:solidFill>
                <a:effectLst/>
                <a:latin typeface="+mn-lt"/>
                <a:ea typeface="+mn-ea"/>
                <a:cs typeface="+mn-cs"/>
              </a:rPr>
              <a:t>Severe asthma </a:t>
            </a:r>
            <a:r>
              <a:rPr lang="en-GB" sz="1200" kern="1200" dirty="0">
                <a:solidFill>
                  <a:schemeClr val="tx1"/>
                </a:solidFill>
                <a:effectLst/>
                <a:latin typeface="+mn-lt"/>
                <a:ea typeface="+mn-ea"/>
                <a:cs typeface="+mn-cs"/>
              </a:rPr>
              <a:t>referral criteria and pathway. Service model for severe asthma. Transition from CYP to adult services. Expected outcomes for Severe asthmatics. Developing standardising and updating educational resources. New therapies research and development is ongoing.</a:t>
            </a:r>
          </a:p>
          <a:p>
            <a:r>
              <a:rPr lang="en-GB" sz="1200" kern="1200" dirty="0">
                <a:solidFill>
                  <a:schemeClr val="tx1"/>
                </a:solidFill>
                <a:effectLst/>
                <a:latin typeface="+mn-lt"/>
                <a:ea typeface="+mn-ea"/>
                <a:cs typeface="+mn-cs"/>
              </a:rPr>
              <a:t>CYP having the right  inhaler in school is really important and emergency contact numbers are up to date. </a:t>
            </a:r>
          </a:p>
          <a:p>
            <a:r>
              <a:rPr lang="en-GB" sz="1200" kern="1200" dirty="0">
                <a:solidFill>
                  <a:schemeClr val="tx1"/>
                </a:solidFill>
                <a:effectLst/>
                <a:latin typeface="+mn-lt"/>
                <a:ea typeface="+mn-ea"/>
                <a:cs typeface="+mn-cs"/>
              </a:rPr>
              <a:t>Exacerbation all staff had training/ awareness session to ensure they can provide the CYP with the best care and support.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58BE-488A-4B1A-BA78-40DC8D3E084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37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survey information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Over 70 schools had an asthma policy schools may have had an asthma statement rather than a policy .</a:t>
            </a:r>
          </a:p>
          <a:p>
            <a:r>
              <a:rPr lang="en-GB" dirty="0"/>
              <a:t>111 said they  would like further training but had the other schools already had training or had an annual training programme /updates in place. </a:t>
            </a:r>
          </a:p>
          <a:p>
            <a:r>
              <a:rPr lang="en-GB" dirty="0"/>
              <a:t>125 schools said the would like to explore the possibility of being asthma friendly schools but school may have been unsure of the commitment or expectations required. </a:t>
            </a:r>
          </a:p>
          <a:p>
            <a:endParaRPr lang="en-GB" dirty="0"/>
          </a:p>
        </p:txBody>
      </p:sp>
      <p:sp>
        <p:nvSpPr>
          <p:cNvPr id="4" name="Slide Number Placeholder 3"/>
          <p:cNvSpPr>
            <a:spLocks noGrp="1"/>
          </p:cNvSpPr>
          <p:nvPr>
            <p:ph type="sldNum" sz="quarter" idx="5"/>
          </p:nvPr>
        </p:nvSpPr>
        <p:spPr/>
        <p:txBody>
          <a:bodyPr/>
          <a:lstStyle/>
          <a:p>
            <a:fld id="{1F59FFF8-0BC6-4BAA-803E-979B81A93269}" type="slidenum">
              <a:rPr lang="en-GB" smtClean="0"/>
              <a:t>8</a:t>
            </a:fld>
            <a:endParaRPr lang="en-GB" dirty="0"/>
          </a:p>
        </p:txBody>
      </p:sp>
    </p:spTree>
    <p:extLst>
      <p:ext uri="{BB962C8B-B14F-4D97-AF65-F5344CB8AC3E}">
        <p14:creationId xmlns:p14="http://schemas.microsoft.com/office/powerpoint/2010/main" val="403599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 showing the Beat asthma friendly school policy and accreditation package. </a:t>
            </a:r>
          </a:p>
          <a:p>
            <a:endParaRPr lang="en-GB" dirty="0"/>
          </a:p>
        </p:txBody>
      </p:sp>
      <p:sp>
        <p:nvSpPr>
          <p:cNvPr id="4" name="Slide Number Placeholder 3"/>
          <p:cNvSpPr>
            <a:spLocks noGrp="1"/>
          </p:cNvSpPr>
          <p:nvPr>
            <p:ph type="sldNum" sz="quarter" idx="5"/>
          </p:nvPr>
        </p:nvSpPr>
        <p:spPr/>
        <p:txBody>
          <a:bodyPr/>
          <a:lstStyle/>
          <a:p>
            <a:fld id="{092AAA86-58BF-42A0-BFA8-CC8998285B48}" type="slidenum">
              <a:rPr lang="en-GB" smtClean="0"/>
              <a:pPr/>
              <a:t>9</a:t>
            </a:fld>
            <a:endParaRPr lang="en-GB" dirty="0"/>
          </a:p>
        </p:txBody>
      </p:sp>
    </p:spTree>
    <p:extLst>
      <p:ext uri="{BB962C8B-B14F-4D97-AF65-F5344CB8AC3E}">
        <p14:creationId xmlns:p14="http://schemas.microsoft.com/office/powerpoint/2010/main" val="1313004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and enlarge the beat asthma friendly school framework criteria.</a:t>
            </a:r>
          </a:p>
          <a:p>
            <a:r>
              <a:rPr lang="en-GB" dirty="0"/>
              <a:t> Makes your school a happy safer place for CYP with asthma . </a:t>
            </a:r>
          </a:p>
          <a:p>
            <a:r>
              <a:rPr lang="en-GB" dirty="0"/>
              <a:t>Accreditation includes aims to build on the good practice already being undertaken in schools to support CYP and improve their asthma care. </a:t>
            </a:r>
          </a:p>
        </p:txBody>
      </p:sp>
      <p:sp>
        <p:nvSpPr>
          <p:cNvPr id="4" name="Slide Number Placeholder 3"/>
          <p:cNvSpPr>
            <a:spLocks noGrp="1"/>
          </p:cNvSpPr>
          <p:nvPr>
            <p:ph type="sldNum" sz="quarter" idx="5"/>
          </p:nvPr>
        </p:nvSpPr>
        <p:spPr/>
        <p:txBody>
          <a:bodyPr/>
          <a:lstStyle/>
          <a:p>
            <a:fld id="{1F59FFF8-0BC6-4BAA-803E-979B81A93269}" type="slidenum">
              <a:rPr lang="en-GB" smtClean="0"/>
              <a:t>10</a:t>
            </a:fld>
            <a:endParaRPr lang="en-GB" dirty="0"/>
          </a:p>
        </p:txBody>
      </p:sp>
    </p:spTree>
    <p:extLst>
      <p:ext uri="{BB962C8B-B14F-4D97-AF65-F5344CB8AC3E}">
        <p14:creationId xmlns:p14="http://schemas.microsoft.com/office/powerpoint/2010/main" val="362381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203325"/>
            <a:ext cx="6265863" cy="384721"/>
          </a:xfrm>
        </p:spPr>
        <p:txBody>
          <a:bodyPr bIns="0" anchor="t" anchorCtr="0"/>
          <a:lstStyle>
            <a:lvl1pPr>
              <a:defRPr>
                <a:solidFill>
                  <a:schemeClr val="tx2"/>
                </a:solidFill>
              </a:defRPr>
            </a:lvl1pPr>
          </a:lstStyle>
          <a:p>
            <a:endParaRPr lang="en-GB" dirty="0"/>
          </a:p>
        </p:txBody>
      </p:sp>
      <p:sp>
        <p:nvSpPr>
          <p:cNvPr id="5" name="TextBox 4"/>
          <p:cNvSpPr txBox="1"/>
          <p:nvPr userDrawn="1"/>
        </p:nvSpPr>
        <p:spPr>
          <a:xfrm>
            <a:off x="0" y="4659982"/>
            <a:ext cx="9144000" cy="307777"/>
          </a:xfrm>
          <a:prstGeom prst="rect">
            <a:avLst/>
          </a:prstGeom>
          <a:noFill/>
        </p:spPr>
        <p:txBody>
          <a:bodyPr wrap="square" rtlCol="0">
            <a:spAutoFit/>
          </a:bodyPr>
          <a:lstStyle/>
          <a:p>
            <a:pPr algn="ctr"/>
            <a:r>
              <a:rPr lang="en-US" sz="1400" b="1" dirty="0">
                <a:solidFill>
                  <a:schemeClr val="bg1"/>
                </a:solidFill>
              </a:rPr>
              <a:t>Follow us @</a:t>
            </a:r>
            <a:r>
              <a:rPr lang="en-US" sz="1400" b="1" dirty="0" err="1">
                <a:solidFill>
                  <a:schemeClr val="bg1"/>
                </a:solidFill>
              </a:rPr>
              <a:t>EveryChildNENC</a:t>
            </a:r>
            <a:endParaRPr lang="en-GB" sz="1400" b="1" dirty="0">
              <a:solidFill>
                <a:schemeClr val="bg1"/>
              </a:solidFill>
            </a:endParaRPr>
          </a:p>
        </p:txBody>
      </p:sp>
      <p:sp>
        <p:nvSpPr>
          <p:cNvPr id="7" name="Text Placeholder 6"/>
          <p:cNvSpPr>
            <a:spLocks noGrp="1"/>
          </p:cNvSpPr>
          <p:nvPr>
            <p:ph type="body" sz="quarter" idx="10"/>
          </p:nvPr>
        </p:nvSpPr>
        <p:spPr>
          <a:xfrm>
            <a:off x="1835149" y="1563638"/>
            <a:ext cx="6265863" cy="384721"/>
          </a:xfrm>
        </p:spPr>
        <p:txBody>
          <a:bodyPr wrap="square" bIns="0">
            <a:spAutoFit/>
          </a:bodyPr>
          <a:lstStyle>
            <a:lvl1pPr marL="0" indent="0">
              <a:buNone/>
              <a:defRPr sz="2200">
                <a:solidFill>
                  <a:schemeClr val="tx2"/>
                </a:solidFill>
              </a:defRPr>
            </a:lvl1pPr>
          </a:lstStyle>
          <a:p>
            <a:pPr lvl="0"/>
            <a:endParaRPr lang="en-GB" dirty="0"/>
          </a:p>
        </p:txBody>
      </p:sp>
      <p:sp>
        <p:nvSpPr>
          <p:cNvPr id="9" name="Text Placeholder 8"/>
          <p:cNvSpPr>
            <a:spLocks noGrp="1"/>
          </p:cNvSpPr>
          <p:nvPr>
            <p:ph type="body" sz="quarter" idx="11" hasCustomPrompt="1"/>
          </p:nvPr>
        </p:nvSpPr>
        <p:spPr>
          <a:xfrm>
            <a:off x="1833579" y="1923678"/>
            <a:ext cx="6267433" cy="292388"/>
          </a:xfrm>
        </p:spPr>
        <p:txBody>
          <a:bodyPr wrap="square" bIns="0">
            <a:spAutoFit/>
          </a:bodyPr>
          <a:lstStyle>
            <a:lvl1pPr marL="0" indent="0">
              <a:buNone/>
              <a:defRPr/>
            </a:lvl1pPr>
          </a:lstStyle>
          <a:p>
            <a:pPr lvl="0"/>
            <a:r>
              <a:rPr lang="en-US" dirty="0"/>
              <a:t>Subtitle</a:t>
            </a:r>
            <a:endParaRPr lang="en-GB" dirty="0"/>
          </a:p>
        </p:txBody>
      </p:sp>
    </p:spTree>
    <p:extLst>
      <p:ext uri="{BB962C8B-B14F-4D97-AF65-F5344CB8AC3E}">
        <p14:creationId xmlns:p14="http://schemas.microsoft.com/office/powerpoint/2010/main" val="452344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1042988" y="700703"/>
            <a:ext cx="7058025" cy="430887"/>
          </a:xfrm>
        </p:spPr>
        <p:txBody>
          <a:bodyPr/>
          <a:lstStyle>
            <a:lvl1pPr>
              <a:defRPr>
                <a:solidFill>
                  <a:schemeClr val="tx2"/>
                </a:solidFill>
              </a:defRPr>
            </a:lvl1pPr>
          </a:lstStyle>
          <a:p>
            <a:r>
              <a:rPr lang="en-US"/>
              <a:t>Click to edit Master title style</a:t>
            </a:r>
            <a:endParaRPr lang="en-GB"/>
          </a:p>
        </p:txBody>
      </p:sp>
      <p:sp>
        <p:nvSpPr>
          <p:cNvPr id="4" name="Content Placeholder 3"/>
          <p:cNvSpPr>
            <a:spLocks noGrp="1"/>
          </p:cNvSpPr>
          <p:nvPr>
            <p:ph sz="quarter" idx="10"/>
          </p:nvPr>
        </p:nvSpPr>
        <p:spPr>
          <a:xfrm>
            <a:off x="1042987" y="1203324"/>
            <a:ext cx="7058025" cy="3600673"/>
          </a:xfrm>
        </p:spPr>
        <p:txBody>
          <a:bodyPr/>
          <a:lstStyle>
            <a:lvl2pPr>
              <a:defRPr>
                <a:solidFill>
                  <a:schemeClr val="tx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188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288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11985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988" y="700703"/>
            <a:ext cx="7058025" cy="430887"/>
          </a:xfrm>
          <a:prstGeom prst="rect">
            <a:avLst/>
          </a:prstGeom>
        </p:spPr>
        <p:txBody>
          <a:bodyPr vert="horz" wrap="square" lIns="91440" tIns="45720" rIns="91440" bIns="45720" rtlCol="0" anchor="b" anchorCtr="0">
            <a:spAutoFit/>
          </a:bodyPr>
          <a:lstStyle/>
          <a:p>
            <a:r>
              <a:rPr lang="en-US" dirty="0"/>
              <a:t>Click to edit Master title style</a:t>
            </a:r>
            <a:endParaRPr lang="en-GB" dirty="0"/>
          </a:p>
        </p:txBody>
      </p:sp>
      <p:sp>
        <p:nvSpPr>
          <p:cNvPr id="3" name="Text Placeholder 2"/>
          <p:cNvSpPr>
            <a:spLocks noGrp="1"/>
          </p:cNvSpPr>
          <p:nvPr>
            <p:ph type="body" idx="1"/>
          </p:nvPr>
        </p:nvSpPr>
        <p:spPr>
          <a:xfrm>
            <a:off x="1042988" y="1203598"/>
            <a:ext cx="7058025"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0210767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txStyles>
    <p:titleStyle>
      <a:lvl1pPr algn="l" defTabSz="914400" rtl="0" eaLnBrk="1" latinLnBrk="0" hangingPunct="1">
        <a:spcBef>
          <a:spcPct val="0"/>
        </a:spcBef>
        <a:buNone/>
        <a:defRPr sz="2200" b="1"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educationforhealth.org/course/supporting-children-and-young-peoples-health-improving-asthma-care-together/" TargetMode="External"/><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4.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jpeg"/><Relationship Id="rId5" Type="http://schemas.openxmlformats.org/officeDocument/2006/relationships/image" Target="../media/image7.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www.evidence.nhs.uk/search?q=ASTHma+guidelines+in+children" TargetMode="External"/><Relationship Id="rId13"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www.england.nhs.uk/wp-content/uploads/2021/09/National-bundle-of-care-for-children-and-young-people-with-asthma-resource-pack-September-2021.pdf" TargetMode="External"/><Relationship Id="rId12" Type="http://schemas.openxmlformats.org/officeDocument/2006/relationships/hyperlink" Target="https://what0-18.nhs.uk/"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england.nhs.uk/wp-content/uploads/2021/09/B0606-National-bundle-of-care-for-children-and-young-people-with-asthma-phase-one-September-2021.pdf" TargetMode="External"/><Relationship Id="rId11" Type="http://schemas.openxmlformats.org/officeDocument/2006/relationships/hyperlink" Target="https://www.e-lfh.org.uk/wp-content/uploads/2022/07/National-Capabilities-Framework.pdf" TargetMode="External"/><Relationship Id="rId5" Type="http://schemas.openxmlformats.org/officeDocument/2006/relationships/hyperlink" Target="https://www.england.nhs.uk/publication/national-bundle-of-care-for" TargetMode="External"/><Relationship Id="rId10" Type="http://schemas.openxmlformats.org/officeDocument/2006/relationships/hyperlink" Target="https://www.brit-thoracic.org.uk/document-library/guidelines/asthma/" TargetMode="External"/><Relationship Id="rId4" Type="http://schemas.openxmlformats.org/officeDocument/2006/relationships/notesSlide" Target="../notesSlides/notesSlide15.xml"/><Relationship Id="rId9" Type="http://schemas.openxmlformats.org/officeDocument/2006/relationships/hyperlink" Target="https://www.blf.org.u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england.northernchildnetwork@nhs.net" TargetMode="External"/><Relationship Id="rId5" Type="http://schemas.openxmlformats.org/officeDocument/2006/relationships/hyperlink" Target="https://nhsjoinourjourney.org.uk/what-we-are-doing/priorities/optimising-health-services/child-health-and-wellbeing-network/"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3.emf"/><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2699-F8B1-4FE6-9E5B-B1E3C8333088}"/>
              </a:ext>
            </a:extLst>
          </p:cNvPr>
          <p:cNvSpPr>
            <a:spLocks noGrp="1"/>
          </p:cNvSpPr>
          <p:nvPr>
            <p:ph type="title"/>
          </p:nvPr>
        </p:nvSpPr>
        <p:spPr>
          <a:xfrm>
            <a:off x="470280" y="239363"/>
            <a:ext cx="6696743" cy="1123384"/>
          </a:xfrm>
        </p:spPr>
        <p:txBody>
          <a:bodyPr/>
          <a:lstStyle/>
          <a:p>
            <a:r>
              <a:rPr lang="en-US" sz="2400" dirty="0">
                <a:solidFill>
                  <a:schemeClr val="tx1"/>
                </a:solidFill>
              </a:rPr>
              <a:t>Beat Asthma Friendly Schools Accreditation.</a:t>
            </a:r>
            <a:br>
              <a:rPr lang="en-US" sz="1600" dirty="0">
                <a:solidFill>
                  <a:schemeClr val="tx1"/>
                </a:solidFill>
              </a:rPr>
            </a:br>
            <a:endParaRPr lang="en-GB" dirty="0"/>
          </a:p>
        </p:txBody>
      </p:sp>
      <p:pic>
        <p:nvPicPr>
          <p:cNvPr id="6" name="Picture 2" descr="See the source image">
            <a:extLst>
              <a:ext uri="{FF2B5EF4-FFF2-40B4-BE49-F238E27FC236}">
                <a16:creationId xmlns:a16="http://schemas.microsoft.com/office/drawing/2014/main" id="{E810539A-0402-481D-8924-B5E8CAE9DB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29947"/>
            <a:ext cx="1979712" cy="201355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2C9AF8F-8848-41D6-8A0B-D6A763E70DC6}"/>
              </a:ext>
            </a:extLst>
          </p:cNvPr>
          <p:cNvSpPr>
            <a:spLocks noGrp="1"/>
          </p:cNvSpPr>
          <p:nvPr>
            <p:ph type="body" sz="quarter" idx="10"/>
          </p:nvPr>
        </p:nvSpPr>
        <p:spPr>
          <a:xfrm>
            <a:off x="1835697" y="2049188"/>
            <a:ext cx="5544616" cy="1563465"/>
          </a:xfrm>
        </p:spPr>
        <p:txBody>
          <a:bodyPr>
            <a:normAutofit fontScale="55000" lnSpcReduction="20000"/>
          </a:bodyPr>
          <a:lstStyle/>
          <a:p>
            <a:pPr marL="0" indent="0" algn="ctr">
              <a:buNone/>
            </a:pPr>
            <a:endParaRPr lang="en-GB" sz="2925" dirty="0">
              <a:solidFill>
                <a:srgbClr val="002060"/>
              </a:solidFill>
            </a:endParaRPr>
          </a:p>
          <a:p>
            <a:pPr marL="0" indent="0" algn="ctr">
              <a:buNone/>
            </a:pPr>
            <a:endParaRPr lang="en-GB" sz="2925" dirty="0">
              <a:solidFill>
                <a:srgbClr val="002060"/>
              </a:solidFill>
            </a:endParaRPr>
          </a:p>
          <a:p>
            <a:pPr marL="0" indent="0" algn="ctr">
              <a:buNone/>
            </a:pPr>
            <a:r>
              <a:rPr lang="en-GB" sz="2700" dirty="0">
                <a:solidFill>
                  <a:srgbClr val="002060"/>
                </a:solidFill>
              </a:rPr>
              <a:t>North East and North Cumbria’s Child Health and Wellbeing Network</a:t>
            </a:r>
          </a:p>
          <a:p>
            <a:pPr marL="0" indent="0" algn="ctr">
              <a:buNone/>
            </a:pPr>
            <a:br>
              <a:rPr lang="en-GB" sz="3300" dirty="0">
                <a:solidFill>
                  <a:srgbClr val="002060"/>
                </a:solidFill>
              </a:rPr>
            </a:br>
            <a:r>
              <a:rPr lang="en-GB" sz="1950" i="1" dirty="0">
                <a:solidFill>
                  <a:srgbClr val="002060"/>
                </a:solidFill>
              </a:rPr>
              <a:t>Feel free to Tweet throughout @EveryChildNENC and join our Network here via the QR code  </a:t>
            </a:r>
          </a:p>
        </p:txBody>
      </p:sp>
      <p:pic>
        <p:nvPicPr>
          <p:cNvPr id="4" name="Picture 3">
            <a:extLst>
              <a:ext uri="{FF2B5EF4-FFF2-40B4-BE49-F238E27FC236}">
                <a16:creationId xmlns:a16="http://schemas.microsoft.com/office/drawing/2014/main" id="{D8219F55-402B-4ABF-B7A9-1846874025F0}"/>
              </a:ext>
            </a:extLst>
          </p:cNvPr>
          <p:cNvPicPr>
            <a:picLocks noChangeAspect="1"/>
          </p:cNvPicPr>
          <p:nvPr/>
        </p:nvPicPr>
        <p:blipFill>
          <a:blip r:embed="rId5"/>
          <a:stretch>
            <a:fillRect/>
          </a:stretch>
        </p:blipFill>
        <p:spPr>
          <a:xfrm>
            <a:off x="6588224" y="3607695"/>
            <a:ext cx="1354669" cy="1311664"/>
          </a:xfrm>
          <a:prstGeom prst="rect">
            <a:avLst/>
          </a:prstGeom>
        </p:spPr>
      </p:pic>
      <p:sp>
        <p:nvSpPr>
          <p:cNvPr id="7" name="Text Placeholder 6">
            <a:extLst>
              <a:ext uri="{FF2B5EF4-FFF2-40B4-BE49-F238E27FC236}">
                <a16:creationId xmlns:a16="http://schemas.microsoft.com/office/drawing/2014/main" id="{28D84097-F366-4272-90EC-951BDA8955D2}"/>
              </a:ext>
            </a:extLst>
          </p:cNvPr>
          <p:cNvSpPr>
            <a:spLocks noGrp="1"/>
          </p:cNvSpPr>
          <p:nvPr>
            <p:ph type="body" sz="quarter" idx="11"/>
          </p:nvPr>
        </p:nvSpPr>
        <p:spPr>
          <a:xfrm>
            <a:off x="1976977" y="821392"/>
            <a:ext cx="4971287" cy="1178784"/>
          </a:xfrm>
        </p:spPr>
        <p:txBody>
          <a:bodyPr/>
          <a:lstStyle/>
          <a:p>
            <a:pPr algn="ctr"/>
            <a:r>
              <a:rPr lang="en-US" b="0" dirty="0"/>
              <a:t>Carol Barwick</a:t>
            </a:r>
          </a:p>
          <a:p>
            <a:pPr algn="ctr"/>
            <a:r>
              <a:rPr lang="en-US" b="0" dirty="0"/>
              <a:t> Clare </a:t>
            </a:r>
            <a:r>
              <a:rPr lang="en-US" b="0" dirty="0" err="1"/>
              <a:t>Caygill</a:t>
            </a:r>
            <a:r>
              <a:rPr lang="en-US" b="0" dirty="0"/>
              <a:t> </a:t>
            </a:r>
          </a:p>
          <a:p>
            <a:pPr algn="ctr"/>
            <a:r>
              <a:rPr lang="en-US" b="0" dirty="0"/>
              <a:t>Nichola Jackson</a:t>
            </a:r>
          </a:p>
          <a:p>
            <a:pPr algn="ctr"/>
            <a:r>
              <a:rPr lang="en-US" dirty="0"/>
              <a:t>Community Asthma Advisors</a:t>
            </a:r>
            <a:endParaRPr lang="en-GB" dirty="0"/>
          </a:p>
        </p:txBody>
      </p:sp>
      <p:pic>
        <p:nvPicPr>
          <p:cNvPr id="9" name="Audio 8">
            <a:hlinkClick r:id="" action="ppaction://media"/>
            <a:extLst>
              <a:ext uri="{FF2B5EF4-FFF2-40B4-BE49-F238E27FC236}">
                <a16:creationId xmlns:a16="http://schemas.microsoft.com/office/drawing/2014/main" id="{0E75EEDA-DF95-47B9-86A6-898F442B95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62304987"/>
      </p:ext>
    </p:extLst>
  </p:cSld>
  <p:clrMapOvr>
    <a:masterClrMapping/>
  </p:clrMapOvr>
  <mc:AlternateContent xmlns:mc="http://schemas.openxmlformats.org/markup-compatibility/2006">
    <mc:Choice xmlns:p14="http://schemas.microsoft.com/office/powerpoint/2010/main" Requires="p14">
      <p:transition spd="slow" p14:dur="2000" advTm="19243"/>
    </mc:Choice>
    <mc:Fallback>
      <p:transition spd="slow" advTm="1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E169-26E8-448E-BDB1-DD281B7564D0}"/>
              </a:ext>
            </a:extLst>
          </p:cNvPr>
          <p:cNvSpPr>
            <a:spLocks noGrp="1"/>
          </p:cNvSpPr>
          <p:nvPr>
            <p:ph type="title"/>
          </p:nvPr>
        </p:nvSpPr>
        <p:spPr>
          <a:xfrm>
            <a:off x="0" y="118749"/>
            <a:ext cx="9144000" cy="430887"/>
          </a:xfrm>
        </p:spPr>
        <p:txBody>
          <a:bodyPr/>
          <a:lstStyle/>
          <a:p>
            <a:r>
              <a:rPr lang="en-GB" dirty="0"/>
              <a:t>Beat Asthma Friendly Schools Accreditation</a:t>
            </a:r>
          </a:p>
        </p:txBody>
      </p:sp>
      <p:sp>
        <p:nvSpPr>
          <p:cNvPr id="3" name="Content Placeholder 2">
            <a:extLst>
              <a:ext uri="{FF2B5EF4-FFF2-40B4-BE49-F238E27FC236}">
                <a16:creationId xmlns:a16="http://schemas.microsoft.com/office/drawing/2014/main" id="{0437A56B-663D-43F9-9430-5BA1F0255850}"/>
              </a:ext>
            </a:extLst>
          </p:cNvPr>
          <p:cNvSpPr>
            <a:spLocks noGrp="1"/>
          </p:cNvSpPr>
          <p:nvPr>
            <p:ph idx="1"/>
          </p:nvPr>
        </p:nvSpPr>
        <p:spPr>
          <a:xfrm>
            <a:off x="0" y="549636"/>
            <a:ext cx="9144000" cy="4111817"/>
          </a:xfrm>
        </p:spPr>
        <p:txBody>
          <a:bodyPr>
            <a:normAutofit/>
          </a:bodyPr>
          <a:lstStyle/>
          <a:p>
            <a:pPr marL="0" indent="0">
              <a:buNone/>
            </a:pPr>
            <a:endParaRPr lang="en-GB" sz="1800" dirty="0"/>
          </a:p>
          <a:p>
            <a:pPr marL="0" indent="0">
              <a:buNone/>
            </a:pPr>
            <a:r>
              <a:rPr lang="en-GB" sz="2400" dirty="0"/>
              <a:t>       </a:t>
            </a:r>
          </a:p>
        </p:txBody>
      </p:sp>
      <p:pic>
        <p:nvPicPr>
          <p:cNvPr id="4" name="Picture 3">
            <a:extLst>
              <a:ext uri="{FF2B5EF4-FFF2-40B4-BE49-F238E27FC236}">
                <a16:creationId xmlns:a16="http://schemas.microsoft.com/office/drawing/2014/main" id="{3FA80DC2-4A81-48AD-95CA-B8E1FFAE779C}"/>
              </a:ext>
            </a:extLst>
          </p:cNvPr>
          <p:cNvPicPr>
            <a:picLocks noChangeAspect="1"/>
          </p:cNvPicPr>
          <p:nvPr/>
        </p:nvPicPr>
        <p:blipFill rotWithShape="1">
          <a:blip r:embed="rId5"/>
          <a:srcRect l="10249"/>
          <a:stretch/>
        </p:blipFill>
        <p:spPr>
          <a:xfrm>
            <a:off x="683568" y="549635"/>
            <a:ext cx="3783335" cy="4111817"/>
          </a:xfrm>
          <a:prstGeom prst="rect">
            <a:avLst/>
          </a:prstGeom>
        </p:spPr>
      </p:pic>
      <p:pic>
        <p:nvPicPr>
          <p:cNvPr id="7" name="Picture 6">
            <a:extLst>
              <a:ext uri="{FF2B5EF4-FFF2-40B4-BE49-F238E27FC236}">
                <a16:creationId xmlns:a16="http://schemas.microsoft.com/office/drawing/2014/main" id="{E30A1929-FB78-42F2-9B56-B9DC53B579E9}"/>
              </a:ext>
            </a:extLst>
          </p:cNvPr>
          <p:cNvPicPr>
            <a:picLocks noChangeAspect="1"/>
          </p:cNvPicPr>
          <p:nvPr/>
        </p:nvPicPr>
        <p:blipFill rotWithShape="1">
          <a:blip r:embed="rId6"/>
          <a:srcRect l="10623" r="10793"/>
          <a:stretch/>
        </p:blipFill>
        <p:spPr>
          <a:xfrm>
            <a:off x="4466903" y="549635"/>
            <a:ext cx="3670002" cy="4111817"/>
          </a:xfrm>
          <a:prstGeom prst="rect">
            <a:avLst/>
          </a:prstGeom>
        </p:spPr>
      </p:pic>
      <p:pic>
        <p:nvPicPr>
          <p:cNvPr id="19" name="Audio 18">
            <a:hlinkClick r:id="" action="ppaction://media"/>
            <a:extLst>
              <a:ext uri="{FF2B5EF4-FFF2-40B4-BE49-F238E27FC236}">
                <a16:creationId xmlns:a16="http://schemas.microsoft.com/office/drawing/2014/main" id="{6AB6FE5A-7199-4AF3-BCDB-F94E7CD8C0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19221298"/>
      </p:ext>
    </p:extLst>
  </p:cSld>
  <p:clrMapOvr>
    <a:masterClrMapping/>
  </p:clrMapOvr>
  <mc:AlternateContent xmlns:mc="http://schemas.openxmlformats.org/markup-compatibility/2006">
    <mc:Choice xmlns:p14="http://schemas.microsoft.com/office/powerpoint/2010/main" Requires="p14">
      <p:transition spd="slow" p14:dur="2000" advTm="64894"/>
    </mc:Choice>
    <mc:Fallback>
      <p:transition spd="slow" advTm="6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E169-26E8-448E-BDB1-DD281B7564D0}"/>
              </a:ext>
            </a:extLst>
          </p:cNvPr>
          <p:cNvSpPr>
            <a:spLocks noGrp="1"/>
          </p:cNvSpPr>
          <p:nvPr>
            <p:ph type="title"/>
          </p:nvPr>
        </p:nvSpPr>
        <p:spPr>
          <a:xfrm>
            <a:off x="0" y="118749"/>
            <a:ext cx="9144000" cy="430887"/>
          </a:xfrm>
        </p:spPr>
        <p:txBody>
          <a:bodyPr/>
          <a:lstStyle/>
          <a:p>
            <a:r>
              <a:rPr lang="en-GB" dirty="0"/>
              <a:t>Beat Asthma Friendly Schools Accreditation (</a:t>
            </a:r>
            <a:r>
              <a:rPr lang="en-GB" dirty="0" err="1"/>
              <a:t>contd</a:t>
            </a:r>
            <a:r>
              <a:rPr lang="en-GB" dirty="0"/>
              <a:t>)</a:t>
            </a:r>
          </a:p>
        </p:txBody>
      </p:sp>
      <p:sp>
        <p:nvSpPr>
          <p:cNvPr id="3" name="Content Placeholder 2">
            <a:extLst>
              <a:ext uri="{FF2B5EF4-FFF2-40B4-BE49-F238E27FC236}">
                <a16:creationId xmlns:a16="http://schemas.microsoft.com/office/drawing/2014/main" id="{0437A56B-663D-43F9-9430-5BA1F0255850}"/>
              </a:ext>
            </a:extLst>
          </p:cNvPr>
          <p:cNvSpPr>
            <a:spLocks noGrp="1"/>
          </p:cNvSpPr>
          <p:nvPr>
            <p:ph idx="1"/>
          </p:nvPr>
        </p:nvSpPr>
        <p:spPr>
          <a:xfrm>
            <a:off x="0" y="549636"/>
            <a:ext cx="9144000" cy="4111817"/>
          </a:xfrm>
        </p:spPr>
        <p:txBody>
          <a:bodyPr>
            <a:normAutofit/>
          </a:bodyPr>
          <a:lstStyle/>
          <a:p>
            <a:pPr marL="0" indent="0">
              <a:buNone/>
            </a:pPr>
            <a:endParaRPr lang="en-GB" sz="1800" dirty="0"/>
          </a:p>
          <a:p>
            <a:pPr marL="0" indent="0">
              <a:buNone/>
            </a:pPr>
            <a:r>
              <a:rPr lang="en-GB" sz="2400" dirty="0"/>
              <a:t>       </a:t>
            </a:r>
          </a:p>
        </p:txBody>
      </p:sp>
      <p:pic>
        <p:nvPicPr>
          <p:cNvPr id="4" name="Picture 3">
            <a:extLst>
              <a:ext uri="{FF2B5EF4-FFF2-40B4-BE49-F238E27FC236}">
                <a16:creationId xmlns:a16="http://schemas.microsoft.com/office/drawing/2014/main" id="{274E2159-A7D7-4A23-A1DA-B668E26235B4}"/>
              </a:ext>
            </a:extLst>
          </p:cNvPr>
          <p:cNvPicPr>
            <a:picLocks noChangeAspect="1"/>
          </p:cNvPicPr>
          <p:nvPr/>
        </p:nvPicPr>
        <p:blipFill>
          <a:blip r:embed="rId5"/>
          <a:stretch>
            <a:fillRect/>
          </a:stretch>
        </p:blipFill>
        <p:spPr>
          <a:xfrm>
            <a:off x="-1" y="549636"/>
            <a:ext cx="4630918" cy="4111817"/>
          </a:xfrm>
          <a:prstGeom prst="rect">
            <a:avLst/>
          </a:prstGeom>
        </p:spPr>
      </p:pic>
      <p:pic>
        <p:nvPicPr>
          <p:cNvPr id="5" name="Picture 4">
            <a:extLst>
              <a:ext uri="{FF2B5EF4-FFF2-40B4-BE49-F238E27FC236}">
                <a16:creationId xmlns:a16="http://schemas.microsoft.com/office/drawing/2014/main" id="{9BB9ADEF-1FB5-4A83-9EBD-F5954800E1CD}"/>
              </a:ext>
            </a:extLst>
          </p:cNvPr>
          <p:cNvPicPr>
            <a:picLocks noChangeAspect="1"/>
          </p:cNvPicPr>
          <p:nvPr/>
        </p:nvPicPr>
        <p:blipFill>
          <a:blip r:embed="rId6"/>
          <a:stretch>
            <a:fillRect/>
          </a:stretch>
        </p:blipFill>
        <p:spPr>
          <a:xfrm>
            <a:off x="4630917" y="549635"/>
            <a:ext cx="4513083" cy="4111817"/>
          </a:xfrm>
          <a:prstGeom prst="rect">
            <a:avLst/>
          </a:prstGeom>
        </p:spPr>
      </p:pic>
      <p:pic>
        <p:nvPicPr>
          <p:cNvPr id="9" name="Audio 8">
            <a:hlinkClick r:id="" action="ppaction://media"/>
            <a:extLst>
              <a:ext uri="{FF2B5EF4-FFF2-40B4-BE49-F238E27FC236}">
                <a16:creationId xmlns:a16="http://schemas.microsoft.com/office/drawing/2014/main" id="{0F593CDC-37FE-4756-8E02-41556BCD98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56720322"/>
      </p:ext>
    </p:extLst>
  </p:cSld>
  <p:clrMapOvr>
    <a:masterClrMapping/>
  </p:clrMapOvr>
  <mc:AlternateContent xmlns:mc="http://schemas.openxmlformats.org/markup-compatibility/2006">
    <mc:Choice xmlns:p14="http://schemas.microsoft.com/office/powerpoint/2010/main" Requires="p14">
      <p:transition spd="slow" p14:dur="2000" advTm="50336"/>
    </mc:Choice>
    <mc:Fallback>
      <p:transition spd="slow" advTm="5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B68C8-ABBB-4F93-9811-FB0C1601C950}"/>
              </a:ext>
            </a:extLst>
          </p:cNvPr>
          <p:cNvSpPr>
            <a:spLocks noGrp="1"/>
          </p:cNvSpPr>
          <p:nvPr>
            <p:ph type="title"/>
          </p:nvPr>
        </p:nvSpPr>
        <p:spPr>
          <a:xfrm>
            <a:off x="251520" y="106949"/>
            <a:ext cx="7058025" cy="430887"/>
          </a:xfrm>
        </p:spPr>
        <p:txBody>
          <a:bodyPr/>
          <a:lstStyle/>
          <a:p>
            <a:r>
              <a:rPr lang="en-GB" dirty="0"/>
              <a:t>Who will be Involved</a:t>
            </a:r>
          </a:p>
        </p:txBody>
      </p:sp>
      <p:graphicFrame>
        <p:nvGraphicFramePr>
          <p:cNvPr id="4" name="Content Placeholder 3">
            <a:extLst>
              <a:ext uri="{FF2B5EF4-FFF2-40B4-BE49-F238E27FC236}">
                <a16:creationId xmlns:a16="http://schemas.microsoft.com/office/drawing/2014/main" id="{A44217AD-1B97-4987-A28A-B36B81A08E8B}"/>
              </a:ext>
            </a:extLst>
          </p:cNvPr>
          <p:cNvGraphicFramePr>
            <a:graphicFrameLocks noGrp="1"/>
          </p:cNvGraphicFramePr>
          <p:nvPr>
            <p:ph idx="1"/>
            <p:extLst>
              <p:ext uri="{D42A27DB-BD31-4B8C-83A1-F6EECF244321}">
                <p14:modId xmlns:p14="http://schemas.microsoft.com/office/powerpoint/2010/main" val="3727381833"/>
              </p:ext>
            </p:extLst>
          </p:nvPr>
        </p:nvGraphicFramePr>
        <p:xfrm>
          <a:off x="467544" y="537836"/>
          <a:ext cx="8136904" cy="40595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F9874B8D-0712-477E-9432-54FCA5D733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76724655"/>
      </p:ext>
    </p:extLst>
  </p:cSld>
  <p:clrMapOvr>
    <a:masterClrMapping/>
  </p:clrMapOvr>
  <mc:AlternateContent xmlns:mc="http://schemas.openxmlformats.org/markup-compatibility/2006">
    <mc:Choice xmlns:p14="http://schemas.microsoft.com/office/powerpoint/2010/main" Requires="p14">
      <p:transition spd="slow" p14:dur="2000" advTm="38070"/>
    </mc:Choice>
    <mc:Fallback>
      <p:transition spd="slow" advTm="3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04EFF2-E07B-499C-8F9B-5E7578A7B9B3}"/>
              </a:ext>
            </a:extLst>
          </p:cNvPr>
          <p:cNvPicPr>
            <a:picLocks noChangeAspect="1"/>
          </p:cNvPicPr>
          <p:nvPr/>
        </p:nvPicPr>
        <p:blipFill rotWithShape="1">
          <a:blip r:embed="rId5"/>
          <a:srcRect l="46760" r="6480"/>
          <a:stretch/>
        </p:blipFill>
        <p:spPr>
          <a:xfrm>
            <a:off x="5574679" y="275662"/>
            <a:ext cx="2880320" cy="2191614"/>
          </a:xfrm>
          <a:prstGeom prst="rect">
            <a:avLst/>
          </a:prstGeom>
        </p:spPr>
      </p:pic>
      <p:sp>
        <p:nvSpPr>
          <p:cNvPr id="2" name="Title 1">
            <a:extLst>
              <a:ext uri="{FF2B5EF4-FFF2-40B4-BE49-F238E27FC236}">
                <a16:creationId xmlns:a16="http://schemas.microsoft.com/office/drawing/2014/main" id="{95DC8CE9-4C7C-45F2-9022-37F8694C6476}"/>
              </a:ext>
            </a:extLst>
          </p:cNvPr>
          <p:cNvSpPr>
            <a:spLocks noGrp="1"/>
          </p:cNvSpPr>
          <p:nvPr>
            <p:ph type="title"/>
          </p:nvPr>
        </p:nvSpPr>
        <p:spPr>
          <a:xfrm>
            <a:off x="275576" y="123478"/>
            <a:ext cx="6840760" cy="461665"/>
          </a:xfrm>
        </p:spPr>
        <p:txBody>
          <a:bodyPr/>
          <a:lstStyle/>
          <a:p>
            <a:r>
              <a:rPr lang="en-GB" sz="2400" dirty="0"/>
              <a:t>Asthma Awareness Sessions </a:t>
            </a:r>
          </a:p>
        </p:txBody>
      </p:sp>
      <p:sp>
        <p:nvSpPr>
          <p:cNvPr id="3" name="Content Placeholder 2">
            <a:extLst>
              <a:ext uri="{FF2B5EF4-FFF2-40B4-BE49-F238E27FC236}">
                <a16:creationId xmlns:a16="http://schemas.microsoft.com/office/drawing/2014/main" id="{FA92DA56-9403-4ED4-8D05-BFA3C6815A18}"/>
              </a:ext>
            </a:extLst>
          </p:cNvPr>
          <p:cNvSpPr>
            <a:spLocks noGrp="1"/>
          </p:cNvSpPr>
          <p:nvPr>
            <p:ph idx="1"/>
          </p:nvPr>
        </p:nvSpPr>
        <p:spPr>
          <a:xfrm>
            <a:off x="251520" y="687275"/>
            <a:ext cx="5328592" cy="3768949"/>
          </a:xfrm>
        </p:spPr>
        <p:txBody>
          <a:bodyPr>
            <a:normAutofit fontScale="85000" lnSpcReduction="10000"/>
          </a:bodyPr>
          <a:lstStyle/>
          <a:p>
            <a:pPr marL="0" indent="0">
              <a:buNone/>
            </a:pPr>
            <a:r>
              <a:rPr lang="en-GB" b="0" dirty="0">
                <a:solidFill>
                  <a:srgbClr val="000000"/>
                </a:solidFill>
                <a:latin typeface="Arial" panose="020B0604020202020204" pitchFamily="34" charset="0"/>
              </a:rPr>
              <a:t>Individuals and professionals will be divided into to different Tiers for awareness sessions.</a:t>
            </a:r>
          </a:p>
          <a:p>
            <a:pPr marL="0" indent="0">
              <a:buNone/>
            </a:pPr>
            <a:endParaRPr lang="en-GB" b="0" dirty="0">
              <a:solidFill>
                <a:srgbClr val="000000"/>
              </a:solidFill>
              <a:latin typeface="Arial" panose="020B0604020202020204" pitchFamily="34" charset="0"/>
            </a:endParaRPr>
          </a:p>
          <a:p>
            <a:pPr marL="0" indent="0">
              <a:buNone/>
            </a:pPr>
            <a:r>
              <a:rPr lang="en-GB" dirty="0">
                <a:solidFill>
                  <a:srgbClr val="000000"/>
                </a:solidFill>
                <a:latin typeface="Arial" panose="020B0604020202020204" pitchFamily="34" charset="0"/>
              </a:rPr>
              <a:t>Tier 1 </a:t>
            </a:r>
            <a:r>
              <a:rPr lang="en-GB" b="0" dirty="0">
                <a:solidFill>
                  <a:srgbClr val="000000"/>
                </a:solidFill>
                <a:latin typeface="Arial" panose="020B0604020202020204" pitchFamily="34" charset="0"/>
              </a:rPr>
              <a:t>session includes a  45 minutes online session with multiple choice question to check the individuals knowledge and understanding. This training is free to complete.</a:t>
            </a:r>
          </a:p>
          <a:p>
            <a:pPr marL="0" indent="0">
              <a:buNone/>
            </a:pPr>
            <a:endParaRPr lang="en-GB" b="0" dirty="0">
              <a:solidFill>
                <a:srgbClr val="000000"/>
              </a:solidFill>
              <a:latin typeface="Arial" panose="020B0604020202020204" pitchFamily="34" charset="0"/>
            </a:endParaRPr>
          </a:p>
          <a:p>
            <a:pPr marL="0" indent="0">
              <a:buNone/>
            </a:pPr>
            <a:r>
              <a:rPr lang="en-GB" b="0" dirty="0">
                <a:solidFill>
                  <a:srgbClr val="000000"/>
                </a:solidFill>
                <a:latin typeface="Arial" panose="020B0604020202020204" pitchFamily="34" charset="0"/>
              </a:rPr>
              <a:t> </a:t>
            </a:r>
            <a:r>
              <a:rPr lang="en-GB" dirty="0">
                <a:solidFill>
                  <a:srgbClr val="000000"/>
                </a:solidFill>
                <a:latin typeface="Arial" panose="020B0604020202020204" pitchFamily="34" charset="0"/>
              </a:rPr>
              <a:t>Tier 1 </a:t>
            </a:r>
            <a:r>
              <a:rPr lang="en-GB" b="0" dirty="0">
                <a:solidFill>
                  <a:srgbClr val="000000"/>
                </a:solidFill>
                <a:latin typeface="Arial" panose="020B0604020202020204" pitchFamily="34" charset="0"/>
              </a:rPr>
              <a:t>Social care, housing support officers,  teaching staff  and leaders of children’s clubs (cubs, sports, after school clubs, children’s centre staff) </a:t>
            </a:r>
          </a:p>
          <a:p>
            <a:pPr marL="0" indent="0">
              <a:buNone/>
            </a:pPr>
            <a:endParaRPr lang="en-GB" b="0" dirty="0">
              <a:solidFill>
                <a:srgbClr val="000000"/>
              </a:solidFill>
              <a:latin typeface="Arial" panose="020B0604020202020204" pitchFamily="34" charset="0"/>
            </a:endParaRPr>
          </a:p>
          <a:p>
            <a:pPr marL="0" indent="0">
              <a:buNone/>
            </a:pPr>
            <a:r>
              <a:rPr lang="en-GB" b="0" dirty="0">
                <a:solidFill>
                  <a:srgbClr val="000000"/>
                </a:solidFill>
                <a:latin typeface="Arial" panose="020B0604020202020204" pitchFamily="34" charset="0"/>
              </a:rPr>
              <a:t>Different tiers will have different requirements for the training/ awareness required.</a:t>
            </a:r>
          </a:p>
          <a:p>
            <a:pPr marL="0" indent="0">
              <a:buNone/>
            </a:pPr>
            <a:endParaRPr lang="en-GB" b="0" dirty="0">
              <a:solidFill>
                <a:srgbClr val="000000"/>
              </a:solidFill>
              <a:latin typeface="Arial" panose="020B0604020202020204" pitchFamily="34" charset="0"/>
            </a:endParaRPr>
          </a:p>
          <a:p>
            <a:pPr marL="0" indent="0">
              <a:buNone/>
            </a:pPr>
            <a:r>
              <a:rPr lang="en-GB" b="0" u="sng" dirty="0">
                <a:latin typeface="Arial" panose="020B0604020202020204" pitchFamily="34" charset="0"/>
                <a:hlinkClick r:id="rId6">
                  <a:extLst>
                    <a:ext uri="{A12FA001-AC4F-418D-AE19-62706E023703}">
                      <ahyp:hlinkClr xmlns:ahyp="http://schemas.microsoft.com/office/drawing/2018/hyperlinkcolor" val="tx"/>
                    </a:ext>
                  </a:extLst>
                </a:hlinkClick>
              </a:rPr>
              <a:t>Education awareness session  link   </a:t>
            </a:r>
            <a:r>
              <a:rPr lang="en-GB" u="sng" dirty="0">
                <a:latin typeface="Arial" panose="020B0604020202020204" pitchFamily="34" charset="0"/>
                <a:hlinkClick r:id="rId6">
                  <a:extLst>
                    <a:ext uri="{A12FA001-AC4F-418D-AE19-62706E023703}">
                      <ahyp:hlinkClr xmlns:ahyp="http://schemas.microsoft.com/office/drawing/2018/hyperlinkcolor" val="tx"/>
                    </a:ext>
                  </a:extLst>
                </a:hlinkClick>
              </a:rPr>
              <a:t>Tier 1  </a:t>
            </a:r>
          </a:p>
          <a:p>
            <a:pPr marL="0" indent="0">
              <a:buNone/>
            </a:pPr>
            <a:r>
              <a:rPr lang="en-GB" b="0" dirty="0">
                <a:solidFill>
                  <a:srgbClr val="006AB4"/>
                </a:solidFill>
                <a:hlinkClick r:id="rId6">
                  <a:extLst>
                    <a:ext uri="{A12FA001-AC4F-418D-AE19-62706E023703}">
                      <ahyp:hlinkClr xmlns:ahyp="http://schemas.microsoft.com/office/drawing/2018/hyperlinkcolor" val="tx"/>
                    </a:ext>
                  </a:extLst>
                </a:hlinkClick>
              </a:rPr>
              <a:t> https://www.educationforhealth.org/course/supporting-children-and-young-peoples-health-improving-asthma-care-together/</a:t>
            </a:r>
            <a:endParaRPr lang="en-GB" b="0" dirty="0"/>
          </a:p>
          <a:p>
            <a:endParaRPr lang="en-GB" dirty="0"/>
          </a:p>
        </p:txBody>
      </p:sp>
      <p:pic>
        <p:nvPicPr>
          <p:cNvPr id="4" name="Picture 3">
            <a:extLst>
              <a:ext uri="{FF2B5EF4-FFF2-40B4-BE49-F238E27FC236}">
                <a16:creationId xmlns:a16="http://schemas.microsoft.com/office/drawing/2014/main" id="{B2E4B688-5597-4115-BE7E-7C74F988E063}"/>
              </a:ext>
            </a:extLst>
          </p:cNvPr>
          <p:cNvPicPr>
            <a:picLocks noChangeAspect="1"/>
          </p:cNvPicPr>
          <p:nvPr/>
        </p:nvPicPr>
        <p:blipFill>
          <a:blip r:embed="rId7"/>
          <a:stretch>
            <a:fillRect/>
          </a:stretch>
        </p:blipFill>
        <p:spPr>
          <a:xfrm>
            <a:off x="5580112" y="2575257"/>
            <a:ext cx="3092557" cy="1152129"/>
          </a:xfrm>
          <a:prstGeom prst="rect">
            <a:avLst/>
          </a:prstGeom>
        </p:spPr>
      </p:pic>
      <p:pic>
        <p:nvPicPr>
          <p:cNvPr id="8" name="Audio 7">
            <a:hlinkClick r:id="" action="ppaction://media"/>
            <a:extLst>
              <a:ext uri="{FF2B5EF4-FFF2-40B4-BE49-F238E27FC236}">
                <a16:creationId xmlns:a16="http://schemas.microsoft.com/office/drawing/2014/main" id="{0FEE1559-4F1F-4316-BA15-E072F43866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3748098"/>
      </p:ext>
    </p:extLst>
  </p:cSld>
  <p:clrMapOvr>
    <a:masterClrMapping/>
  </p:clrMapOvr>
  <mc:AlternateContent xmlns:mc="http://schemas.openxmlformats.org/markup-compatibility/2006">
    <mc:Choice xmlns:p14="http://schemas.microsoft.com/office/powerpoint/2010/main" Requires="p14">
      <p:transition spd="slow" p14:dur="2000" advTm="46511"/>
    </mc:Choice>
    <mc:Fallback>
      <p:transition spd="slow" advTm="4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94F4-4E65-4B10-9299-8E17BEBB0039}"/>
              </a:ext>
            </a:extLst>
          </p:cNvPr>
          <p:cNvSpPr>
            <a:spLocks noGrp="1"/>
          </p:cNvSpPr>
          <p:nvPr>
            <p:ph type="title"/>
          </p:nvPr>
        </p:nvSpPr>
        <p:spPr>
          <a:xfrm>
            <a:off x="107504" y="119141"/>
            <a:ext cx="7058025" cy="430887"/>
          </a:xfrm>
        </p:spPr>
        <p:txBody>
          <a:bodyPr/>
          <a:lstStyle/>
          <a:p>
            <a:r>
              <a:rPr lang="en-GB" dirty="0"/>
              <a:t>Next Steps for Beat Asthma Friendly Schools</a:t>
            </a:r>
          </a:p>
        </p:txBody>
      </p:sp>
      <p:sp>
        <p:nvSpPr>
          <p:cNvPr id="3" name="Content Placeholder 2">
            <a:extLst>
              <a:ext uri="{FF2B5EF4-FFF2-40B4-BE49-F238E27FC236}">
                <a16:creationId xmlns:a16="http://schemas.microsoft.com/office/drawing/2014/main" id="{6AAFDA80-1BEA-4BBE-A069-BC7EC9EA44C0}"/>
              </a:ext>
            </a:extLst>
          </p:cNvPr>
          <p:cNvSpPr>
            <a:spLocks noGrp="1"/>
          </p:cNvSpPr>
          <p:nvPr>
            <p:ph idx="1"/>
          </p:nvPr>
        </p:nvSpPr>
        <p:spPr>
          <a:xfrm>
            <a:off x="395536" y="699542"/>
            <a:ext cx="7058025" cy="3394472"/>
          </a:xfrm>
        </p:spPr>
        <p:txBody>
          <a:bodyPr>
            <a:normAutofit lnSpcReduction="10000"/>
          </a:bodyPr>
          <a:lstStyle/>
          <a:p>
            <a:r>
              <a:rPr lang="en-GB" b="0" dirty="0"/>
              <a:t>Task and Finish group meeting19/07/22 </a:t>
            </a:r>
          </a:p>
          <a:p>
            <a:endParaRPr lang="en-GB" b="0" dirty="0"/>
          </a:p>
          <a:p>
            <a:r>
              <a:rPr lang="en-GB" b="0" dirty="0"/>
              <a:t>Regional Beat asthma friendly  schools policy uniformity across the whole ICS area</a:t>
            </a:r>
          </a:p>
          <a:p>
            <a:endParaRPr lang="en-GB" b="0" dirty="0"/>
          </a:p>
          <a:p>
            <a:r>
              <a:rPr lang="en-GB" b="0" dirty="0"/>
              <a:t>Beat asthma friendly schools  pilot Primary whole ICS,  Secondary Gateshead area from September 2022</a:t>
            </a:r>
          </a:p>
          <a:p>
            <a:endParaRPr lang="en-GB" b="0" dirty="0"/>
          </a:p>
          <a:p>
            <a:r>
              <a:rPr lang="en-GB" b="0" dirty="0"/>
              <a:t>Review pilot and adapt as needed. </a:t>
            </a:r>
          </a:p>
          <a:p>
            <a:endParaRPr lang="en-GB" b="0" dirty="0"/>
          </a:p>
          <a:p>
            <a:r>
              <a:rPr lang="en-GB" b="0" dirty="0"/>
              <a:t>Develop timeline following Beat asthma friendly school</a:t>
            </a:r>
          </a:p>
          <a:p>
            <a:r>
              <a:rPr lang="en-GB" b="0" dirty="0"/>
              <a:t> pilot to roll out to all ICS areas. </a:t>
            </a:r>
          </a:p>
          <a:p>
            <a:endParaRPr lang="en-GB" dirty="0"/>
          </a:p>
        </p:txBody>
      </p:sp>
      <p:pic>
        <p:nvPicPr>
          <p:cNvPr id="4" name="Picture 3">
            <a:extLst>
              <a:ext uri="{FF2B5EF4-FFF2-40B4-BE49-F238E27FC236}">
                <a16:creationId xmlns:a16="http://schemas.microsoft.com/office/drawing/2014/main" id="{E9C3E976-DD45-4DFA-ABA3-F969E76D0C74}"/>
              </a:ext>
            </a:extLst>
          </p:cNvPr>
          <p:cNvPicPr>
            <a:picLocks noChangeAspect="1"/>
          </p:cNvPicPr>
          <p:nvPr/>
        </p:nvPicPr>
        <p:blipFill>
          <a:blip r:embed="rId5"/>
          <a:stretch>
            <a:fillRect/>
          </a:stretch>
        </p:blipFill>
        <p:spPr>
          <a:xfrm>
            <a:off x="6370167" y="2571750"/>
            <a:ext cx="2392745" cy="1250423"/>
          </a:xfrm>
          <a:prstGeom prst="rect">
            <a:avLst/>
          </a:prstGeom>
        </p:spPr>
      </p:pic>
      <p:pic>
        <p:nvPicPr>
          <p:cNvPr id="5" name="Graphic 5" descr="Checkmark">
            <a:extLst>
              <a:ext uri="{FF2B5EF4-FFF2-40B4-BE49-F238E27FC236}">
                <a16:creationId xmlns:a16="http://schemas.microsoft.com/office/drawing/2014/main" id="{A5AF1BBA-41FD-45A0-9E2B-9BEEB0B9A2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6425" y="636279"/>
            <a:ext cx="342900" cy="413207"/>
          </a:xfrm>
          <a:prstGeom prst="rect">
            <a:avLst/>
          </a:prstGeom>
        </p:spPr>
      </p:pic>
      <p:pic>
        <p:nvPicPr>
          <p:cNvPr id="9" name="Audio 8">
            <a:hlinkClick r:id="" action="ppaction://media"/>
            <a:extLst>
              <a:ext uri="{FF2B5EF4-FFF2-40B4-BE49-F238E27FC236}">
                <a16:creationId xmlns:a16="http://schemas.microsoft.com/office/drawing/2014/main" id="{28BAD362-C578-4B29-8288-D70E67326A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37885808"/>
      </p:ext>
    </p:extLst>
  </p:cSld>
  <p:clrMapOvr>
    <a:masterClrMapping/>
  </p:clrMapOvr>
  <mc:AlternateContent xmlns:mc="http://schemas.openxmlformats.org/markup-compatibility/2006">
    <mc:Choice xmlns:p14="http://schemas.microsoft.com/office/powerpoint/2010/main" Requires="p14">
      <p:transition spd="slow" p14:dur="2000" advTm="48586"/>
    </mc:Choice>
    <mc:Fallback>
      <p:transition spd="slow" advTm="4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5C77-C072-490C-A871-C4C00F95020C}"/>
              </a:ext>
            </a:extLst>
          </p:cNvPr>
          <p:cNvSpPr>
            <a:spLocks noGrp="1"/>
          </p:cNvSpPr>
          <p:nvPr>
            <p:ph type="title"/>
          </p:nvPr>
        </p:nvSpPr>
        <p:spPr>
          <a:xfrm>
            <a:off x="971600" y="244597"/>
            <a:ext cx="6750825" cy="646331"/>
          </a:xfrm>
        </p:spPr>
        <p:txBody>
          <a:bodyPr/>
          <a:lstStyle/>
          <a:p>
            <a:r>
              <a:rPr lang="en-GB" sz="3600" dirty="0"/>
              <a:t>Any Questions ?</a:t>
            </a:r>
            <a:endParaRPr lang="en-GB" dirty="0"/>
          </a:p>
        </p:txBody>
      </p:sp>
      <p:sp>
        <p:nvSpPr>
          <p:cNvPr id="3" name="Content Placeholder 2">
            <a:extLst>
              <a:ext uri="{FF2B5EF4-FFF2-40B4-BE49-F238E27FC236}">
                <a16:creationId xmlns:a16="http://schemas.microsoft.com/office/drawing/2014/main" id="{ECA1EAB3-C201-497C-A7E8-355A404AC3DE}"/>
              </a:ext>
            </a:extLst>
          </p:cNvPr>
          <p:cNvSpPr>
            <a:spLocks noGrp="1"/>
          </p:cNvSpPr>
          <p:nvPr>
            <p:ph idx="1"/>
          </p:nvPr>
        </p:nvSpPr>
        <p:spPr>
          <a:xfrm>
            <a:off x="2069647" y="826636"/>
            <a:ext cx="5004706" cy="4206647"/>
          </a:xfrm>
        </p:spPr>
        <p:txBody>
          <a:bodyPr>
            <a:normAutofit fontScale="92500" lnSpcReduction="20000"/>
          </a:bodyPr>
          <a:lstStyle/>
          <a:p>
            <a:pPr marL="0" indent="0">
              <a:buNone/>
            </a:pPr>
            <a:r>
              <a:rPr lang="en-GB" sz="7200" dirty="0">
                <a:latin typeface="+mj-lt"/>
              </a:rPr>
              <a:t>			</a:t>
            </a:r>
          </a:p>
          <a:p>
            <a:pPr marL="0" indent="0">
              <a:buNone/>
            </a:pPr>
            <a:r>
              <a:rPr lang="en-GB" sz="7200" dirty="0">
                <a:latin typeface="+mj-lt"/>
              </a:rPr>
              <a:t>Thank You </a:t>
            </a:r>
          </a:p>
          <a:p>
            <a:pPr marL="0" indent="0">
              <a:buNone/>
            </a:pPr>
            <a:endParaRPr lang="en-GB" sz="3600" dirty="0">
              <a:latin typeface="+mj-lt"/>
            </a:endParaRPr>
          </a:p>
          <a:p>
            <a:pPr marL="0" indent="0" algn="ctr">
              <a:buNone/>
            </a:pPr>
            <a:r>
              <a:rPr lang="en-GB" sz="2850" dirty="0">
                <a:latin typeface="+mj-lt"/>
              </a:rPr>
              <a:t>Please help us to improve asthma care for children and  	young people. 	</a:t>
            </a:r>
          </a:p>
          <a:p>
            <a:pPr marL="0" indent="0">
              <a:buNone/>
            </a:pPr>
            <a:r>
              <a:rPr lang="en-GB" sz="825" dirty="0">
                <a:latin typeface="+mj-lt"/>
              </a:rPr>
              <a:t>Asthma friendly schools logo</a:t>
            </a:r>
            <a:r>
              <a:rPr lang="en-GB" sz="3600" dirty="0">
                <a:latin typeface="+mj-lt"/>
              </a:rPr>
              <a:t>			</a:t>
            </a:r>
            <a:endParaRPr lang="en-GB" sz="3000" dirty="0">
              <a:latin typeface="+mj-lt"/>
            </a:endParaRPr>
          </a:p>
          <a:p>
            <a:endParaRPr lang="en-GB" dirty="0"/>
          </a:p>
        </p:txBody>
      </p:sp>
      <p:pic>
        <p:nvPicPr>
          <p:cNvPr id="1026" name="Picture 2" descr="See the source image">
            <a:extLst>
              <a:ext uri="{FF2B5EF4-FFF2-40B4-BE49-F238E27FC236}">
                <a16:creationId xmlns:a16="http://schemas.microsoft.com/office/drawing/2014/main" id="{2DF76C20-BAE9-412A-9BB6-287EE013B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353" y="1763486"/>
            <a:ext cx="2069647" cy="2220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EE0304E-7A3D-4367-9353-B30E1A142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61" y="955221"/>
            <a:ext cx="1877786" cy="193493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AF48FD1-298C-4471-9CE8-FD1A0CEBC7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98158242"/>
      </p:ext>
    </p:extLst>
  </p:cSld>
  <p:clrMapOvr>
    <a:masterClrMapping/>
  </p:clrMapOvr>
  <mc:AlternateContent xmlns:mc="http://schemas.openxmlformats.org/markup-compatibility/2006">
    <mc:Choice xmlns:p14="http://schemas.microsoft.com/office/powerpoint/2010/main" Requires="p14">
      <p:transition spd="slow" p14:dur="2000" advTm="16629"/>
    </mc:Choice>
    <mc:Fallback>
      <p:transition spd="slow" advTm="1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104D-C12D-4CCD-A72A-6EDA3FFB00BA}"/>
              </a:ext>
            </a:extLst>
          </p:cNvPr>
          <p:cNvSpPr>
            <a:spLocks noGrp="1"/>
          </p:cNvSpPr>
          <p:nvPr>
            <p:ph type="title"/>
          </p:nvPr>
        </p:nvSpPr>
        <p:spPr>
          <a:xfrm>
            <a:off x="0" y="134138"/>
            <a:ext cx="9144000" cy="461665"/>
          </a:xfrm>
        </p:spPr>
        <p:txBody>
          <a:bodyPr/>
          <a:lstStyle/>
          <a:p>
            <a:r>
              <a:rPr lang="en-GB" sz="2400" dirty="0"/>
              <a:t>Resources/ References</a:t>
            </a:r>
          </a:p>
        </p:txBody>
      </p:sp>
      <p:sp>
        <p:nvSpPr>
          <p:cNvPr id="3" name="Content Placeholder 2">
            <a:extLst>
              <a:ext uri="{FF2B5EF4-FFF2-40B4-BE49-F238E27FC236}">
                <a16:creationId xmlns:a16="http://schemas.microsoft.com/office/drawing/2014/main" id="{C669DC14-3000-4D0C-9A0C-B7BED6FF31FD}"/>
              </a:ext>
            </a:extLst>
          </p:cNvPr>
          <p:cNvSpPr>
            <a:spLocks noGrp="1"/>
          </p:cNvSpPr>
          <p:nvPr>
            <p:ph idx="1"/>
          </p:nvPr>
        </p:nvSpPr>
        <p:spPr>
          <a:xfrm>
            <a:off x="0" y="675009"/>
            <a:ext cx="9144000" cy="3801742"/>
          </a:xfrm>
        </p:spPr>
        <p:txBody>
          <a:bodyPr>
            <a:normAutofit lnSpcReduction="10000"/>
          </a:bodyPr>
          <a:lstStyle/>
          <a:p>
            <a:pPr marL="0" indent="0">
              <a:buNone/>
            </a:pPr>
            <a:r>
              <a:rPr lang="en-GB" b="0" i="1" dirty="0">
                <a:solidFill>
                  <a:srgbClr val="767676"/>
                </a:solidFill>
                <a:hlinkClick r:id="rId5"/>
              </a:rPr>
              <a:t>https://www.england.nhs.uk/publication/national-bundle-of-care-for</a:t>
            </a:r>
            <a:r>
              <a:rPr lang="en-GB" b="0" i="1" dirty="0">
                <a:solidFill>
                  <a:srgbClr val="767676"/>
                </a:solidFill>
              </a:rPr>
              <a:t>...</a:t>
            </a:r>
          </a:p>
          <a:p>
            <a:r>
              <a:rPr lang="en-GB" b="0" dirty="0">
                <a:hlinkClick r:id="rId6"/>
              </a:rPr>
              <a:t>National bundle of care for children and young people with asthma </a:t>
            </a:r>
            <a:endParaRPr lang="en-GB" b="0" i="1" dirty="0">
              <a:solidFill>
                <a:srgbClr val="767676"/>
              </a:solidFill>
            </a:endParaRPr>
          </a:p>
          <a:p>
            <a:r>
              <a:rPr lang="en-GB" b="0" dirty="0">
                <a:hlinkClick r:id="rId7"/>
              </a:rPr>
              <a:t>National bundle of care for children and young people with asthma: resource pack </a:t>
            </a:r>
            <a:endParaRPr lang="en-GB" b="0" dirty="0"/>
          </a:p>
          <a:p>
            <a:r>
              <a:rPr lang="en-GB" b="0" dirty="0"/>
              <a:t>Beat Asthma </a:t>
            </a:r>
            <a:r>
              <a:rPr lang="en-GB" b="0" i="1" dirty="0">
                <a:solidFill>
                  <a:srgbClr val="767676"/>
                </a:solidFill>
              </a:rPr>
              <a:t>https://www.beatasthma.co.uk</a:t>
            </a:r>
          </a:p>
          <a:p>
            <a:r>
              <a:rPr lang="en-GB" b="0" i="1" dirty="0"/>
              <a:t>NICE guidance (2017)</a:t>
            </a:r>
          </a:p>
          <a:p>
            <a:pPr marL="0" indent="0">
              <a:buNone/>
            </a:pPr>
            <a:r>
              <a:rPr lang="en-GB" b="0" i="1" dirty="0">
                <a:solidFill>
                  <a:srgbClr val="767676"/>
                </a:solidFill>
                <a:hlinkClick r:id="rId8"/>
              </a:rPr>
              <a:t>https://www</a:t>
            </a:r>
            <a:r>
              <a:rPr lang="en-GB" b="0" dirty="0">
                <a:hlinkClick r:id="rId9"/>
              </a:rPr>
              <a:t>Asthma + Lung UK (blf.org.uk)</a:t>
            </a:r>
            <a:r>
              <a:rPr lang="en-GB" b="0" i="1" dirty="0">
                <a:solidFill>
                  <a:srgbClr val="767676"/>
                </a:solidFill>
                <a:hlinkClick r:id="rId8"/>
              </a:rPr>
              <a:t>.evidence.nhs.uk/</a:t>
            </a:r>
            <a:r>
              <a:rPr lang="en-GB" b="0" i="1" dirty="0" err="1">
                <a:solidFill>
                  <a:srgbClr val="767676"/>
                </a:solidFill>
                <a:hlinkClick r:id="rId8"/>
              </a:rPr>
              <a:t>search?q</a:t>
            </a:r>
            <a:r>
              <a:rPr lang="en-GB" b="0" i="1" dirty="0">
                <a:solidFill>
                  <a:srgbClr val="767676"/>
                </a:solidFill>
                <a:hlinkClick r:id="rId8"/>
              </a:rPr>
              <a:t>=</a:t>
            </a:r>
            <a:r>
              <a:rPr lang="en-GB" b="0" i="1" dirty="0" err="1">
                <a:solidFill>
                  <a:srgbClr val="767676"/>
                </a:solidFill>
                <a:hlinkClick r:id="rId8"/>
              </a:rPr>
              <a:t>ASTHma+guidelines+in+children</a:t>
            </a:r>
            <a:endParaRPr lang="en-GB" b="0" i="1" dirty="0">
              <a:solidFill>
                <a:srgbClr val="767676"/>
              </a:solidFill>
            </a:endParaRPr>
          </a:p>
          <a:p>
            <a:r>
              <a:rPr lang="en-GB" b="0" i="1" dirty="0"/>
              <a:t>BTS Sign (2019)</a:t>
            </a:r>
          </a:p>
          <a:p>
            <a:pPr marL="0" indent="0">
              <a:buNone/>
            </a:pPr>
            <a:r>
              <a:rPr lang="en-GB" b="0" i="1" dirty="0">
                <a:solidFill>
                  <a:srgbClr val="767676"/>
                </a:solidFill>
                <a:hlinkClick r:id="rId10"/>
              </a:rPr>
              <a:t>https://www.brit-thoracic.org.uk/document-library/guidelines/asthma/</a:t>
            </a:r>
            <a:r>
              <a:rPr lang="en-GB" b="0" i="1" dirty="0">
                <a:solidFill>
                  <a:srgbClr val="767676"/>
                </a:solidFill>
              </a:rPr>
              <a:t>...</a:t>
            </a:r>
          </a:p>
          <a:p>
            <a:pPr marL="0" indent="0">
              <a:buNone/>
            </a:pPr>
            <a:r>
              <a:rPr lang="en-GB" b="0" dirty="0">
                <a:hlinkClick r:id="rId11"/>
              </a:rPr>
              <a:t>National-Capabilities-Framework.pdf (e-lfh.org.uk)</a:t>
            </a:r>
            <a:endParaRPr lang="en-GB" b="0" dirty="0"/>
          </a:p>
          <a:p>
            <a:r>
              <a:rPr lang="en-GB" b="0" dirty="0"/>
              <a:t>Healthier together </a:t>
            </a:r>
          </a:p>
          <a:p>
            <a:pPr marL="0" indent="0">
              <a:buNone/>
            </a:pPr>
            <a:r>
              <a:rPr lang="en-GB" b="0" dirty="0">
                <a:hlinkClick r:id="rId12"/>
              </a:rPr>
              <a:t>Home :: Healthier Together (what0-18.nhs.uk)</a:t>
            </a:r>
            <a:endParaRPr lang="en-GB" b="0" dirty="0"/>
          </a:p>
          <a:p>
            <a:r>
              <a:rPr lang="en-GB" b="0" dirty="0"/>
              <a:t>Asthma and Lung UK </a:t>
            </a:r>
          </a:p>
          <a:p>
            <a:r>
              <a:rPr lang="en-GB" b="0" dirty="0">
                <a:hlinkClick r:id="rId9"/>
              </a:rPr>
              <a:t>Asthma + Lung UK (blf.org.uk)</a:t>
            </a:r>
            <a:endParaRPr lang="en-GB" b="0" dirty="0"/>
          </a:p>
          <a:p>
            <a:endParaRPr lang="en-GB" i="1" dirty="0">
              <a:solidFill>
                <a:srgbClr val="767676"/>
              </a:solidFill>
              <a:effectLst/>
              <a:hlinkClick r:id="rId5"/>
            </a:endParaRPr>
          </a:p>
          <a:p>
            <a:endParaRPr lang="en-GB" i="1" dirty="0">
              <a:solidFill>
                <a:srgbClr val="767676"/>
              </a:solidFill>
              <a:hlinkClick r:id="rId5"/>
            </a:endParaRPr>
          </a:p>
          <a:p>
            <a:pPr marL="0" indent="0">
              <a:buNone/>
            </a:pPr>
            <a:endParaRPr lang="en-GB" b="1" i="1" dirty="0">
              <a:solidFill>
                <a:srgbClr val="767676"/>
              </a:solidFill>
              <a:effectLst/>
            </a:endParaRPr>
          </a:p>
          <a:p>
            <a:pPr marL="0" indent="0">
              <a:buNone/>
            </a:pPr>
            <a:endParaRPr lang="en-GB" b="1" dirty="0"/>
          </a:p>
          <a:p>
            <a:endParaRPr lang="en-GB" dirty="0"/>
          </a:p>
        </p:txBody>
      </p:sp>
      <p:pic>
        <p:nvPicPr>
          <p:cNvPr id="5" name="Audio 4">
            <a:hlinkClick r:id="" action="ppaction://media"/>
            <a:extLst>
              <a:ext uri="{FF2B5EF4-FFF2-40B4-BE49-F238E27FC236}">
                <a16:creationId xmlns:a16="http://schemas.microsoft.com/office/drawing/2014/main" id="{9D859215-5006-478A-A993-95847994AC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917013274"/>
      </p:ext>
    </p:extLst>
  </p:cSld>
  <p:clrMapOvr>
    <a:masterClrMapping/>
  </p:clrMapOvr>
  <mc:AlternateContent xmlns:mc="http://schemas.openxmlformats.org/markup-compatibility/2006">
    <mc:Choice xmlns:p14="http://schemas.microsoft.com/office/powerpoint/2010/main" Requires="p14">
      <p:transition spd="slow" p14:dur="2000" advTm="29773"/>
    </mc:Choice>
    <mc:Fallback>
      <p:transition spd="slow" advTm="2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F079F3-64A5-498A-8EB6-EF6AA776EA44}"/>
              </a:ext>
            </a:extLst>
          </p:cNvPr>
          <p:cNvSpPr/>
          <p:nvPr/>
        </p:nvSpPr>
        <p:spPr>
          <a:xfrm>
            <a:off x="251520" y="729159"/>
            <a:ext cx="6048672" cy="3970318"/>
          </a:xfrm>
          <a:prstGeom prst="rect">
            <a:avLst/>
          </a:prstGeom>
        </p:spPr>
        <p:txBody>
          <a:bodyPr wrap="square">
            <a:spAutoFit/>
          </a:bodyPr>
          <a:lstStyle/>
          <a:p>
            <a:r>
              <a:rPr lang="en-GB" dirty="0">
                <a:solidFill>
                  <a:srgbClr val="002060"/>
                </a:solidFill>
              </a:rPr>
              <a:t>Please follow, share and retweet relevant work so that we can continue to share good practice across the region at the child health and wellbeing network handle </a:t>
            </a:r>
            <a:r>
              <a:rPr lang="en-GB" dirty="0">
                <a:solidFill>
                  <a:schemeClr val="bg1">
                    <a:lumMod val="50000"/>
                  </a:schemeClr>
                </a:solidFill>
              </a:rPr>
              <a:t>@EveryChildNENC</a:t>
            </a:r>
          </a:p>
          <a:p>
            <a:br>
              <a:rPr lang="en-GB" dirty="0">
                <a:solidFill>
                  <a:srgbClr val="002060"/>
                </a:solidFill>
              </a:rPr>
            </a:br>
            <a:r>
              <a:rPr lang="en-GB" dirty="0">
                <a:solidFill>
                  <a:srgbClr val="002060"/>
                </a:solidFill>
              </a:rPr>
              <a:t>Visit our website - </a:t>
            </a:r>
            <a:r>
              <a:rPr lang="en-GB" dirty="0">
                <a:solidFill>
                  <a:srgbClr val="002060"/>
                </a:solidFill>
                <a:hlinkClick r:id="rId5"/>
              </a:rPr>
              <a:t>https://nhsjoinourjourney.org.uk/what-we-are-doing/priorities/optimising-health-services/child-health-and-wellbeing-network/</a:t>
            </a:r>
            <a:r>
              <a:rPr lang="en-GB" dirty="0">
                <a:solidFill>
                  <a:srgbClr val="002060"/>
                </a:solidFill>
              </a:rPr>
              <a:t> </a:t>
            </a:r>
            <a:br>
              <a:rPr lang="en-GB" dirty="0">
                <a:solidFill>
                  <a:srgbClr val="002060"/>
                </a:solidFill>
              </a:rPr>
            </a:br>
            <a:br>
              <a:rPr lang="en-GB" dirty="0">
                <a:solidFill>
                  <a:srgbClr val="002060"/>
                </a:solidFill>
              </a:rPr>
            </a:br>
            <a:r>
              <a:rPr lang="en-GB" dirty="0">
                <a:solidFill>
                  <a:srgbClr val="002060"/>
                </a:solidFill>
              </a:rPr>
              <a:t>Please encourage colleagues from all areas of the child health and Wellbeing Network to register with </a:t>
            </a:r>
            <a:r>
              <a:rPr lang="en-GB" u="sng" dirty="0">
                <a:hlinkClick r:id="rId6"/>
              </a:rPr>
              <a:t>england.northernchildnetwork@nhs.net</a:t>
            </a:r>
            <a:r>
              <a:rPr lang="en-GB" dirty="0"/>
              <a:t> </a:t>
            </a:r>
            <a:r>
              <a:rPr lang="en-GB" dirty="0">
                <a:solidFill>
                  <a:srgbClr val="002060"/>
                </a:solidFill>
              </a:rPr>
              <a:t>so they are included in our communications and feed into the workplan projects that they are interested in.</a:t>
            </a:r>
            <a:endParaRPr lang="en-GB" dirty="0"/>
          </a:p>
        </p:txBody>
      </p:sp>
      <p:sp>
        <p:nvSpPr>
          <p:cNvPr id="3" name="TextBox 2">
            <a:extLst>
              <a:ext uri="{FF2B5EF4-FFF2-40B4-BE49-F238E27FC236}">
                <a16:creationId xmlns:a16="http://schemas.microsoft.com/office/drawing/2014/main" id="{BF7B2B85-C22E-408A-87EE-7343D2090404}"/>
              </a:ext>
            </a:extLst>
          </p:cNvPr>
          <p:cNvSpPr txBox="1"/>
          <p:nvPr/>
        </p:nvSpPr>
        <p:spPr>
          <a:xfrm>
            <a:off x="2492769" y="267494"/>
            <a:ext cx="4158462" cy="461665"/>
          </a:xfrm>
          <a:prstGeom prst="rect">
            <a:avLst/>
          </a:prstGeom>
          <a:noFill/>
        </p:spPr>
        <p:txBody>
          <a:bodyPr wrap="square" rtlCol="0">
            <a:spAutoFit/>
          </a:bodyPr>
          <a:lstStyle/>
          <a:p>
            <a:pPr>
              <a:defRPr/>
            </a:pPr>
            <a:r>
              <a:rPr lang="en-GB" sz="2400" dirty="0">
                <a:solidFill>
                  <a:srgbClr val="000000"/>
                </a:solidFill>
                <a:latin typeface="Arial"/>
              </a:rPr>
              <a:t>Thank you and stay in touch</a:t>
            </a:r>
          </a:p>
        </p:txBody>
      </p:sp>
      <p:pic>
        <p:nvPicPr>
          <p:cNvPr id="4" name="Picture 2">
            <a:extLst>
              <a:ext uri="{FF2B5EF4-FFF2-40B4-BE49-F238E27FC236}">
                <a16:creationId xmlns:a16="http://schemas.microsoft.com/office/drawing/2014/main" id="{F0F3A72D-284B-41FA-BAA8-83F1F70190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1347614"/>
            <a:ext cx="2855466" cy="2164324"/>
          </a:xfrm>
          <a:prstGeom prst="rect">
            <a:avLst/>
          </a:prstGeom>
          <a:noFill/>
          <a:ln>
            <a:noFill/>
          </a:ln>
          <a:effectLst>
            <a:outerShdw dist="35921" sx="1000" sy="1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2BD3E8D0-B0B6-405A-9BF9-A0C0D3B902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17355488"/>
      </p:ext>
    </p:extLst>
  </p:cSld>
  <p:clrMapOvr>
    <a:masterClrMapping/>
  </p:clrMapOvr>
  <mc:AlternateContent xmlns:mc="http://schemas.openxmlformats.org/markup-compatibility/2006">
    <mc:Choice xmlns:p14="http://schemas.microsoft.com/office/powerpoint/2010/main" Requires="p14">
      <p:transition spd="slow" p14:dur="2000" advTm="18612"/>
    </mc:Choice>
    <mc:Fallback>
      <p:transition spd="slow" advTm="1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139"/>
            <a:ext cx="9144000" cy="461665"/>
          </a:xfrm>
        </p:spPr>
        <p:txBody>
          <a:bodyPr/>
          <a:lstStyle/>
          <a:p>
            <a:r>
              <a:rPr lang="en-GB" dirty="0"/>
              <a:t>				</a:t>
            </a:r>
            <a:r>
              <a:rPr lang="en-GB" sz="2400" dirty="0"/>
              <a:t>Asthma </a:t>
            </a:r>
          </a:p>
        </p:txBody>
      </p:sp>
      <p:sp>
        <p:nvSpPr>
          <p:cNvPr id="4" name="TextBox 3">
            <a:extLst>
              <a:ext uri="{FF2B5EF4-FFF2-40B4-BE49-F238E27FC236}">
                <a16:creationId xmlns:a16="http://schemas.microsoft.com/office/drawing/2014/main" id="{39E5D35E-0B07-4578-A6C6-9F0C69342D7D}"/>
              </a:ext>
            </a:extLst>
          </p:cNvPr>
          <p:cNvSpPr txBox="1"/>
          <p:nvPr/>
        </p:nvSpPr>
        <p:spPr>
          <a:xfrm>
            <a:off x="539551" y="955762"/>
            <a:ext cx="7920881" cy="3901068"/>
          </a:xfrm>
          <a:prstGeom prst="rect">
            <a:avLst/>
          </a:prstGeom>
          <a:noFill/>
        </p:spPr>
        <p:txBody>
          <a:bodyPr wrap="square">
            <a:spAutoFit/>
          </a:bodyPr>
          <a:lstStyle/>
          <a:p>
            <a:r>
              <a:rPr lang="en-GB" sz="1500" b="1" dirty="0">
                <a:solidFill>
                  <a:srgbClr val="000000"/>
                </a:solidFill>
                <a:latin typeface="Arial"/>
              </a:rPr>
              <a:t>Asthma is the most common long term medical condition in children and young people. </a:t>
            </a:r>
          </a:p>
          <a:p>
            <a:endParaRPr lang="en-GB" sz="1500" b="1" dirty="0">
              <a:solidFill>
                <a:srgbClr val="000000"/>
              </a:solidFill>
            </a:endParaRPr>
          </a:p>
          <a:p>
            <a:r>
              <a:rPr lang="en-GB" sz="1500" b="1" dirty="0">
                <a:solidFill>
                  <a:srgbClr val="000000"/>
                </a:solidFill>
              </a:rPr>
              <a:t>Around 1 in 11 children live with asthma. </a:t>
            </a:r>
          </a:p>
          <a:p>
            <a:endParaRPr lang="en-GB" sz="1500" dirty="0">
              <a:solidFill>
                <a:srgbClr val="000000"/>
              </a:solidFill>
            </a:endParaRPr>
          </a:p>
          <a:p>
            <a:pPr marL="257175" indent="-257175">
              <a:buFont typeface="Arial" panose="020B0604020202020204" pitchFamily="34" charset="0"/>
              <a:buChar char="•"/>
            </a:pPr>
            <a:r>
              <a:rPr lang="en-GB" sz="1500" dirty="0">
                <a:solidFill>
                  <a:srgbClr val="000000"/>
                </a:solidFill>
              </a:rPr>
              <a:t>Outcomes for children and young people living in deprived areas are worse.</a:t>
            </a:r>
          </a:p>
          <a:p>
            <a:endParaRPr lang="en-GB" sz="1500" dirty="0">
              <a:solidFill>
                <a:srgbClr val="000000"/>
              </a:solidFill>
            </a:endParaRPr>
          </a:p>
          <a:p>
            <a:pPr marL="257175" indent="-257175">
              <a:buFont typeface="Arial" panose="020B0604020202020204" pitchFamily="34" charset="0"/>
              <a:buChar char="•"/>
            </a:pPr>
            <a:r>
              <a:rPr lang="en-GB" sz="1500" dirty="0">
                <a:solidFill>
                  <a:srgbClr val="000000"/>
                </a:solidFill>
              </a:rPr>
              <a:t>The UK has one of the highest emergency admission rates for asthma in Europe.</a:t>
            </a:r>
          </a:p>
          <a:p>
            <a:r>
              <a:rPr lang="en-GB" sz="1500" dirty="0">
                <a:solidFill>
                  <a:srgbClr val="000000"/>
                </a:solidFill>
              </a:rPr>
              <a:t> </a:t>
            </a:r>
          </a:p>
          <a:p>
            <a:pPr marL="257175" indent="-257175">
              <a:buFont typeface="Arial" panose="020B0604020202020204" pitchFamily="34" charset="0"/>
              <a:buChar char="•"/>
            </a:pPr>
            <a:r>
              <a:rPr lang="en-GB" sz="1500" dirty="0"/>
              <a:t>There are over 25,000 emergency hospital admissions for asthma amongst children a year in the UK.</a:t>
            </a:r>
          </a:p>
          <a:p>
            <a:pPr marL="257175" indent="-257175">
              <a:buFont typeface="Arial" panose="020B0604020202020204" pitchFamily="34" charset="0"/>
              <a:buChar char="•"/>
            </a:pPr>
            <a:endParaRPr lang="en-GB" sz="1500" dirty="0"/>
          </a:p>
          <a:p>
            <a:pPr marL="257175" indent="-257175">
              <a:buFont typeface="Arial" panose="020B0604020202020204" pitchFamily="34" charset="0"/>
              <a:buChar char="•"/>
            </a:pPr>
            <a:r>
              <a:rPr lang="en-GB" sz="1500" dirty="0"/>
              <a:t> Asthma is a main contributor to school days lost.</a:t>
            </a:r>
          </a:p>
          <a:p>
            <a:r>
              <a:rPr lang="en-GB" sz="1500" dirty="0"/>
              <a:t>  </a:t>
            </a:r>
            <a:endParaRPr lang="en-GB" sz="1350" dirty="0">
              <a:solidFill>
                <a:srgbClr val="000000"/>
              </a:solidFill>
              <a:latin typeface="Arial"/>
            </a:endParaRPr>
          </a:p>
          <a:p>
            <a:endParaRPr lang="en-GB" sz="1350" dirty="0">
              <a:solidFill>
                <a:srgbClr val="000000"/>
              </a:solidFill>
              <a:latin typeface="Arial"/>
            </a:endParaRPr>
          </a:p>
          <a:p>
            <a:endParaRPr lang="en-GB" sz="1350" dirty="0">
              <a:solidFill>
                <a:srgbClr val="000000"/>
              </a:solidFill>
              <a:latin typeface="Arial"/>
            </a:endParaRPr>
          </a:p>
          <a:p>
            <a:r>
              <a:rPr lang="en-GB" sz="900" dirty="0">
                <a:solidFill>
                  <a:srgbClr val="000000"/>
                </a:solidFill>
                <a:latin typeface="Arial"/>
              </a:rPr>
              <a:t>(</a:t>
            </a:r>
            <a:r>
              <a:rPr lang="en-GB" sz="1050" dirty="0">
                <a:solidFill>
                  <a:srgbClr val="000000"/>
                </a:solidFill>
                <a:latin typeface="Arial"/>
              </a:rPr>
              <a:t>National bundle of care for children and young people with asthma  September 2021. )</a:t>
            </a:r>
          </a:p>
        </p:txBody>
      </p:sp>
      <p:pic>
        <p:nvPicPr>
          <p:cNvPr id="5" name="Picture 2" descr="See the source image">
            <a:extLst>
              <a:ext uri="{FF2B5EF4-FFF2-40B4-BE49-F238E27FC236}">
                <a16:creationId xmlns:a16="http://schemas.microsoft.com/office/drawing/2014/main" id="{4B6435C5-AF5A-4F00-8542-D55E9C023D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395125"/>
            <a:ext cx="2076450" cy="146170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0F46E2C-F2AE-4A5E-A16D-F07478FD56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38764432"/>
      </p:ext>
    </p:extLst>
  </p:cSld>
  <p:clrMapOvr>
    <a:masterClrMapping/>
  </p:clrMapOvr>
  <mc:AlternateContent xmlns:mc="http://schemas.openxmlformats.org/markup-compatibility/2006">
    <mc:Choice xmlns:p14="http://schemas.microsoft.com/office/powerpoint/2010/main" Requires="p14">
      <p:transition spd="slow" p14:dur="2000" advTm="54480"/>
    </mc:Choice>
    <mc:Fallback>
      <p:transition spd="slow" advTm="5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A067-69FD-4548-89BF-8F9BF0232369}"/>
              </a:ext>
            </a:extLst>
          </p:cNvPr>
          <p:cNvSpPr>
            <a:spLocks noGrp="1"/>
          </p:cNvSpPr>
          <p:nvPr>
            <p:ph type="title"/>
          </p:nvPr>
        </p:nvSpPr>
        <p:spPr>
          <a:xfrm>
            <a:off x="970979" y="267494"/>
            <a:ext cx="7058025" cy="430887"/>
          </a:xfrm>
        </p:spPr>
        <p:txBody>
          <a:bodyPr/>
          <a:lstStyle/>
          <a:p>
            <a:r>
              <a:rPr lang="en-GB" dirty="0"/>
              <a:t>                     Effects of Asthma on Education </a:t>
            </a:r>
          </a:p>
        </p:txBody>
      </p:sp>
      <p:sp>
        <p:nvSpPr>
          <p:cNvPr id="3" name="Content Placeholder 2">
            <a:extLst>
              <a:ext uri="{FF2B5EF4-FFF2-40B4-BE49-F238E27FC236}">
                <a16:creationId xmlns:a16="http://schemas.microsoft.com/office/drawing/2014/main" id="{354DB690-AC56-4C36-B04E-EF02918B739F}"/>
              </a:ext>
            </a:extLst>
          </p:cNvPr>
          <p:cNvSpPr>
            <a:spLocks noGrp="1"/>
          </p:cNvSpPr>
          <p:nvPr>
            <p:ph idx="1"/>
          </p:nvPr>
        </p:nvSpPr>
        <p:spPr>
          <a:xfrm>
            <a:off x="251520" y="698381"/>
            <a:ext cx="8640960" cy="3152449"/>
          </a:xfrm>
        </p:spPr>
        <p:txBody>
          <a:bodyPr>
            <a:normAutofit fontScale="85000" lnSpcReduction="20000"/>
          </a:bodyPr>
          <a:lstStyle/>
          <a:p>
            <a:r>
              <a:rPr lang="en-GB" sz="1400" b="0" dirty="0"/>
              <a:t>Children with persistent, uncontrolled or severe asthma are more likely to miss school, compared to children with mild asthma.</a:t>
            </a:r>
          </a:p>
          <a:p>
            <a:endParaRPr lang="en-GB" sz="1400" b="0" baseline="30000" dirty="0"/>
          </a:p>
          <a:p>
            <a:endParaRPr lang="en-GB" sz="1400" b="0" baseline="30000" dirty="0"/>
          </a:p>
          <a:p>
            <a:r>
              <a:rPr lang="en-GB" sz="1400" b="0" dirty="0"/>
              <a:t>Children who have been in hospital for asthma had more time off school and this is the likely cause of their poorer educational attainment particularly KS1 </a:t>
            </a:r>
          </a:p>
          <a:p>
            <a:endParaRPr lang="en-GB" sz="1400" b="0" dirty="0">
              <a:solidFill>
                <a:srgbClr val="555555"/>
              </a:solidFill>
            </a:endParaRPr>
          </a:p>
          <a:p>
            <a:r>
              <a:rPr lang="en-GB" sz="1400" b="0" dirty="0">
                <a:solidFill>
                  <a:srgbClr val="000000"/>
                </a:solidFill>
              </a:rPr>
              <a:t>Research shows having a diagnosis of asthma is a risk factor in dropping a grade between mock and final exams</a:t>
            </a:r>
            <a:r>
              <a:rPr lang="en-GB" sz="1400" b="0" i="0" dirty="0">
                <a:solidFill>
                  <a:srgbClr val="000000"/>
                </a:solidFill>
                <a:effectLst/>
              </a:rPr>
              <a:t>.</a:t>
            </a:r>
          </a:p>
          <a:p>
            <a:pPr marL="0" indent="0">
              <a:buNone/>
            </a:pPr>
            <a:r>
              <a:rPr lang="en-GB" sz="1400" b="0" dirty="0"/>
              <a:t> </a:t>
            </a:r>
          </a:p>
          <a:p>
            <a:r>
              <a:rPr lang="en-GB" sz="1400" b="0" dirty="0"/>
              <a:t>Uncontrolled asthma can lead to decrease academic performance</a:t>
            </a:r>
            <a:endParaRPr lang="en-GB" sz="1400" b="0" i="0" dirty="0">
              <a:solidFill>
                <a:srgbClr val="000000"/>
              </a:solidFill>
              <a:effectLst/>
            </a:endParaRPr>
          </a:p>
          <a:p>
            <a:endParaRPr lang="en-GB" sz="1400" b="0" dirty="0">
              <a:solidFill>
                <a:srgbClr val="000000"/>
              </a:solidFill>
            </a:endParaRPr>
          </a:p>
          <a:p>
            <a:r>
              <a:rPr lang="en-GB" sz="1400" b="0" dirty="0">
                <a:solidFill>
                  <a:srgbClr val="000000"/>
                </a:solidFill>
              </a:rPr>
              <a:t>Every September, more children are rushed to hospital due to their asthma than at any other time of the year.</a:t>
            </a:r>
          </a:p>
          <a:p>
            <a:endParaRPr lang="en-GB" sz="1400" b="0" dirty="0">
              <a:solidFill>
                <a:srgbClr val="000000"/>
              </a:solidFill>
            </a:endParaRPr>
          </a:p>
          <a:p>
            <a:pPr marL="257175" indent="-257175"/>
            <a:r>
              <a:rPr lang="en-GB" sz="1400" b="0" dirty="0"/>
              <a:t>Research studies suggest that asthma is responsible for up to 18% of school absences, with evidence improved asthma control improves school attendance and performance. </a:t>
            </a:r>
          </a:p>
          <a:p>
            <a:pPr marL="257175" indent="-257175"/>
            <a:endParaRPr lang="en-GB" sz="1400" b="0" dirty="0"/>
          </a:p>
          <a:p>
            <a:pPr marL="257175" indent="-257175"/>
            <a:r>
              <a:rPr lang="en-GB" sz="1400" b="0" dirty="0"/>
              <a:t>A Survey found that 86% of children with asthma have at some time been without an inhaler at school.</a:t>
            </a:r>
          </a:p>
          <a:p>
            <a:endParaRPr lang="en-GB" dirty="0"/>
          </a:p>
        </p:txBody>
      </p:sp>
      <p:pic>
        <p:nvPicPr>
          <p:cNvPr id="4" name="Picture 3">
            <a:extLst>
              <a:ext uri="{FF2B5EF4-FFF2-40B4-BE49-F238E27FC236}">
                <a16:creationId xmlns:a16="http://schemas.microsoft.com/office/drawing/2014/main" id="{1D378BBC-0717-4A32-B8A9-671AB9F06383}"/>
              </a:ext>
            </a:extLst>
          </p:cNvPr>
          <p:cNvPicPr>
            <a:picLocks noChangeAspect="1"/>
          </p:cNvPicPr>
          <p:nvPr/>
        </p:nvPicPr>
        <p:blipFill>
          <a:blip r:embed="rId5"/>
          <a:stretch>
            <a:fillRect/>
          </a:stretch>
        </p:blipFill>
        <p:spPr>
          <a:xfrm>
            <a:off x="2843808" y="3687428"/>
            <a:ext cx="3456384" cy="1188577"/>
          </a:xfrm>
          <a:prstGeom prst="rect">
            <a:avLst/>
          </a:prstGeom>
        </p:spPr>
      </p:pic>
      <p:pic>
        <p:nvPicPr>
          <p:cNvPr id="8" name="Audio 7">
            <a:hlinkClick r:id="" action="ppaction://media"/>
            <a:extLst>
              <a:ext uri="{FF2B5EF4-FFF2-40B4-BE49-F238E27FC236}">
                <a16:creationId xmlns:a16="http://schemas.microsoft.com/office/drawing/2014/main" id="{1850CE56-C6CF-45FE-9041-652D16DB13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49767325"/>
      </p:ext>
    </p:extLst>
  </p:cSld>
  <p:clrMapOvr>
    <a:masterClrMapping/>
  </p:clrMapOvr>
  <mc:AlternateContent xmlns:mc="http://schemas.openxmlformats.org/markup-compatibility/2006">
    <mc:Choice xmlns:p14="http://schemas.microsoft.com/office/powerpoint/2010/main" Requires="p14">
      <p:transition spd="slow" p14:dur="2000" advTm="60087"/>
    </mc:Choice>
    <mc:Fallback>
      <p:transition spd="slow" advTm="6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D07B7-DC01-D741-A082-E343B93A5D0E}"/>
              </a:ext>
            </a:extLst>
          </p:cNvPr>
          <p:cNvSpPr>
            <a:spLocks noGrp="1"/>
          </p:cNvSpPr>
          <p:nvPr>
            <p:ph type="title"/>
          </p:nvPr>
        </p:nvSpPr>
        <p:spPr>
          <a:xfrm>
            <a:off x="0" y="134138"/>
            <a:ext cx="9144000" cy="461665"/>
          </a:xfrm>
        </p:spPr>
        <p:txBody>
          <a:bodyPr/>
          <a:lstStyle/>
          <a:p>
            <a:r>
              <a:rPr lang="en-US" sz="2400" dirty="0"/>
              <a:t>North East and North Cumbria Integrated Care System </a:t>
            </a:r>
          </a:p>
        </p:txBody>
      </p:sp>
      <p:pic>
        <p:nvPicPr>
          <p:cNvPr id="2049" name="Picture 1" descr="page7image16001184">
            <a:extLst>
              <a:ext uri="{FF2B5EF4-FFF2-40B4-BE49-F238E27FC236}">
                <a16:creationId xmlns:a16="http://schemas.microsoft.com/office/drawing/2014/main" id="{0A71F40A-BD61-AC4D-B714-008BD8E3F56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63336" y="595803"/>
            <a:ext cx="8192861" cy="404559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38CB219-43B3-46F0-8D91-2BE350627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06632167"/>
      </p:ext>
    </p:extLst>
  </p:cSld>
  <p:clrMapOvr>
    <a:masterClrMapping/>
  </p:clrMapOvr>
  <mc:AlternateContent xmlns:mc="http://schemas.openxmlformats.org/markup-compatibility/2006">
    <mc:Choice xmlns:p14="http://schemas.microsoft.com/office/powerpoint/2010/main" Requires="p14">
      <p:transition spd="slow" p14:dur="2000" advTm="53393"/>
    </mc:Choice>
    <mc:Fallback>
      <p:transition spd="slow" advTm="5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CADD7-124D-44E3-9A84-280466FA5E10}"/>
              </a:ext>
            </a:extLst>
          </p:cNvPr>
          <p:cNvPicPr>
            <a:picLocks noChangeAspect="1"/>
          </p:cNvPicPr>
          <p:nvPr/>
        </p:nvPicPr>
        <p:blipFill rotWithShape="1">
          <a:blip r:embed="rId5"/>
          <a:srcRect l="17080" t="33995" r="25778" b="25714"/>
          <a:stretch/>
        </p:blipFill>
        <p:spPr>
          <a:xfrm>
            <a:off x="0" y="0"/>
            <a:ext cx="9144000" cy="5143500"/>
          </a:xfrm>
          <a:prstGeom prst="rect">
            <a:avLst/>
          </a:prstGeom>
        </p:spPr>
      </p:pic>
      <p:sp>
        <p:nvSpPr>
          <p:cNvPr id="3" name="Content Placeholder 2"/>
          <p:cNvSpPr>
            <a:spLocks noGrp="1"/>
          </p:cNvSpPr>
          <p:nvPr>
            <p:ph idx="1"/>
          </p:nvPr>
        </p:nvSpPr>
        <p:spPr>
          <a:xfrm>
            <a:off x="1143000" y="675009"/>
            <a:ext cx="4779150" cy="3732947"/>
          </a:xfrm>
        </p:spPr>
        <p:txBody>
          <a:bodyPr>
            <a:normAutofit/>
          </a:bodyPr>
          <a:lstStyle/>
          <a:p>
            <a:pPr marL="0" indent="0">
              <a:buNone/>
            </a:pPr>
            <a:endParaRPr lang="en-GB" sz="3300" dirty="0"/>
          </a:p>
          <a:p>
            <a:pPr marL="0" indent="0">
              <a:buNone/>
            </a:pPr>
            <a:endParaRPr lang="en-GB" dirty="0">
              <a:solidFill>
                <a:srgbClr val="002060"/>
              </a:solidFill>
            </a:endParaRPr>
          </a:p>
          <a:p>
            <a:pPr marL="0" indent="0">
              <a:buNone/>
            </a:pPr>
            <a:endParaRPr lang="en-GB" dirty="0">
              <a:solidFill>
                <a:srgbClr val="002060"/>
              </a:solidFill>
            </a:endParaRPr>
          </a:p>
        </p:txBody>
      </p:sp>
      <p:sp>
        <p:nvSpPr>
          <p:cNvPr id="6" name="TextBox 5">
            <a:extLst>
              <a:ext uri="{FF2B5EF4-FFF2-40B4-BE49-F238E27FC236}">
                <a16:creationId xmlns:a16="http://schemas.microsoft.com/office/drawing/2014/main" id="{CD072366-B635-40AA-8FE1-B4EAB8ABBBAB}"/>
              </a:ext>
            </a:extLst>
          </p:cNvPr>
          <p:cNvSpPr txBox="1"/>
          <p:nvPr/>
        </p:nvSpPr>
        <p:spPr>
          <a:xfrm>
            <a:off x="539552" y="759244"/>
            <a:ext cx="6534726" cy="4016484"/>
          </a:xfrm>
          <a:prstGeom prst="rect">
            <a:avLst/>
          </a:prstGeom>
          <a:noFill/>
        </p:spPr>
        <p:txBody>
          <a:bodyPr wrap="square">
            <a:spAutoFit/>
          </a:bodyPr>
          <a:lstStyle/>
          <a:p>
            <a:r>
              <a:rPr lang="en-GB" b="1" dirty="0"/>
              <a:t>NHS England and NHS Improvement ambition is to reduce avoidable harm to children and young people from Asthma and improve the quality of life. </a:t>
            </a:r>
            <a:endParaRPr lang="en-GB" sz="1500" b="1" dirty="0"/>
          </a:p>
          <a:p>
            <a:endParaRPr lang="en-GB" sz="1350" dirty="0"/>
          </a:p>
          <a:p>
            <a:pPr marL="214313" indent="-214313">
              <a:buFont typeface="Arial" panose="020B0604020202020204" pitchFamily="34" charset="0"/>
              <a:buChar char="•"/>
            </a:pPr>
            <a:r>
              <a:rPr lang="en-GB" sz="1350" dirty="0"/>
              <a:t>Taking a whole system approach to asthma management.</a:t>
            </a:r>
          </a:p>
          <a:p>
            <a:endParaRPr lang="en-GB" sz="1350" dirty="0"/>
          </a:p>
          <a:p>
            <a:pPr marL="214313" indent="-214313">
              <a:buFont typeface="Arial" panose="020B0604020202020204" pitchFamily="34" charset="0"/>
              <a:buChar char="•"/>
            </a:pPr>
            <a:r>
              <a:rPr lang="en-GB" sz="1350" dirty="0"/>
              <a:t>Addressing environmental tiggers</a:t>
            </a:r>
          </a:p>
          <a:p>
            <a:endParaRPr lang="en-GB" sz="1350" dirty="0"/>
          </a:p>
          <a:p>
            <a:pPr marL="214313" indent="-214313">
              <a:buFont typeface="Arial" panose="020B0604020202020204" pitchFamily="34" charset="0"/>
              <a:buChar char="•"/>
            </a:pPr>
            <a:r>
              <a:rPr lang="en-GB" sz="1350" dirty="0"/>
              <a:t>Education programme </a:t>
            </a:r>
          </a:p>
          <a:p>
            <a:endParaRPr lang="en-GB" sz="1350" dirty="0"/>
          </a:p>
          <a:p>
            <a:pPr marL="214313" indent="-214313">
              <a:buFont typeface="Arial" panose="020B0604020202020204" pitchFamily="34" charset="0"/>
              <a:buChar char="•"/>
            </a:pPr>
            <a:r>
              <a:rPr lang="en-GB" sz="1350" dirty="0"/>
              <a:t>Personalised care  ( individual asthma plan/known as PAAP)</a:t>
            </a:r>
          </a:p>
          <a:p>
            <a:endParaRPr lang="en-GB" sz="1350" dirty="0"/>
          </a:p>
          <a:p>
            <a:pPr marL="214313" indent="-214313">
              <a:buFont typeface="Arial" panose="020B0604020202020204" pitchFamily="34" charset="0"/>
              <a:buChar char="•"/>
            </a:pPr>
            <a:r>
              <a:rPr lang="en-GB" sz="1350" dirty="0"/>
              <a:t>Effective preventable medicine</a:t>
            </a:r>
          </a:p>
          <a:p>
            <a:endParaRPr lang="en-GB" sz="1350" dirty="0"/>
          </a:p>
          <a:p>
            <a:pPr marL="214313" indent="-214313">
              <a:buFont typeface="Arial" panose="020B0604020202020204" pitchFamily="34" charset="0"/>
              <a:buChar char="•"/>
            </a:pPr>
            <a:r>
              <a:rPr lang="en-GB" sz="1350" dirty="0"/>
              <a:t>Improved accuracy of diagnosis</a:t>
            </a:r>
          </a:p>
          <a:p>
            <a:r>
              <a:rPr lang="en-GB" sz="1200" dirty="0">
                <a:solidFill>
                  <a:srgbClr val="000000"/>
                </a:solidFill>
                <a:latin typeface="Arial"/>
              </a:rPr>
              <a:t>(</a:t>
            </a:r>
            <a:r>
              <a:rPr lang="en-GB" sz="750" dirty="0">
                <a:solidFill>
                  <a:srgbClr val="000000"/>
                </a:solidFill>
                <a:latin typeface="Arial"/>
              </a:rPr>
              <a:t>National bundle of care for children and young people with asthma  September 2021. )</a:t>
            </a:r>
          </a:p>
          <a:p>
            <a:pPr marL="214313" indent="-214313">
              <a:buFont typeface="Arial" panose="020B0604020202020204" pitchFamily="34" charset="0"/>
              <a:buChar char="•"/>
            </a:pPr>
            <a:endParaRPr lang="en-GB" sz="1350" dirty="0"/>
          </a:p>
          <a:p>
            <a:pPr marL="214313" indent="-214313">
              <a:buFont typeface="Arial" panose="020B0604020202020204" pitchFamily="34" charset="0"/>
              <a:buChar char="•"/>
            </a:pPr>
            <a:endParaRPr lang="en-GB" sz="1350" dirty="0"/>
          </a:p>
        </p:txBody>
      </p:sp>
      <p:pic>
        <p:nvPicPr>
          <p:cNvPr id="8" name="Picture 7">
            <a:extLst>
              <a:ext uri="{FF2B5EF4-FFF2-40B4-BE49-F238E27FC236}">
                <a16:creationId xmlns:a16="http://schemas.microsoft.com/office/drawing/2014/main" id="{6034DE70-9A18-49C8-B610-058A3291AF69}"/>
              </a:ext>
            </a:extLst>
          </p:cNvPr>
          <p:cNvPicPr>
            <a:picLocks noChangeAspect="1"/>
          </p:cNvPicPr>
          <p:nvPr/>
        </p:nvPicPr>
        <p:blipFill>
          <a:blip r:embed="rId6"/>
          <a:stretch>
            <a:fillRect/>
          </a:stretch>
        </p:blipFill>
        <p:spPr>
          <a:xfrm>
            <a:off x="5888582" y="1851670"/>
            <a:ext cx="2932815" cy="2190040"/>
          </a:xfrm>
          <a:prstGeom prst="rect">
            <a:avLst/>
          </a:prstGeom>
        </p:spPr>
      </p:pic>
      <p:pic>
        <p:nvPicPr>
          <p:cNvPr id="2" name="Audio 1">
            <a:hlinkClick r:id="" action="ppaction://media"/>
            <a:extLst>
              <a:ext uri="{FF2B5EF4-FFF2-40B4-BE49-F238E27FC236}">
                <a16:creationId xmlns:a16="http://schemas.microsoft.com/office/drawing/2014/main" id="{3703F25E-52F0-42BC-BB0D-829578ADCA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58811985"/>
      </p:ext>
    </p:extLst>
  </p:cSld>
  <p:clrMapOvr>
    <a:masterClrMapping/>
  </p:clrMapOvr>
  <mc:AlternateContent xmlns:mc="http://schemas.openxmlformats.org/markup-compatibility/2006">
    <mc:Choice xmlns:p14="http://schemas.microsoft.com/office/powerpoint/2010/main" Requires="p14">
      <p:transition spd="slow" p14:dur="2000" advTm="38136"/>
    </mc:Choice>
    <mc:Fallback>
      <p:transition spd="slow" advTm="3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6E8FB7-5263-4018-B46A-03185C3C5861}"/>
              </a:ext>
            </a:extLst>
          </p:cNvPr>
          <p:cNvPicPr>
            <a:picLocks noChangeAspect="1"/>
          </p:cNvPicPr>
          <p:nvPr/>
        </p:nvPicPr>
        <p:blipFill>
          <a:blip r:embed="rId5"/>
          <a:stretch>
            <a:fillRect/>
          </a:stretch>
        </p:blipFill>
        <p:spPr>
          <a:xfrm>
            <a:off x="1403648" y="163287"/>
            <a:ext cx="6336704" cy="4816926"/>
          </a:xfrm>
          <a:prstGeom prst="rect">
            <a:avLst/>
          </a:prstGeom>
        </p:spPr>
      </p:pic>
      <p:pic>
        <p:nvPicPr>
          <p:cNvPr id="5" name="Audio 4">
            <a:hlinkClick r:id="" action="ppaction://media"/>
            <a:extLst>
              <a:ext uri="{FF2B5EF4-FFF2-40B4-BE49-F238E27FC236}">
                <a16:creationId xmlns:a16="http://schemas.microsoft.com/office/drawing/2014/main" id="{15AAE9DE-2FD8-4129-916C-C26C11D04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13432850"/>
      </p:ext>
    </p:extLst>
  </p:cSld>
  <p:clrMapOvr>
    <a:masterClrMapping/>
  </p:clrMapOvr>
  <mc:AlternateContent xmlns:mc="http://schemas.openxmlformats.org/markup-compatibility/2006">
    <mc:Choice xmlns:p14="http://schemas.microsoft.com/office/powerpoint/2010/main" Requires="p14">
      <p:transition spd="slow" p14:dur="2000" advTm="14689"/>
    </mc:Choice>
    <mc:Fallback>
      <p:transition spd="slow" advTm="1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7634" y="4515966"/>
            <a:ext cx="1890210" cy="486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50" dirty="0">
              <a:solidFill>
                <a:prstClr val="white"/>
              </a:solidFill>
              <a:latin typeface="Arial"/>
            </a:endParaRPr>
          </a:p>
        </p:txBody>
      </p:sp>
      <p:sp>
        <p:nvSpPr>
          <p:cNvPr id="5" name="Rectangle 4"/>
          <p:cNvSpPr/>
          <p:nvPr/>
        </p:nvSpPr>
        <p:spPr>
          <a:xfrm>
            <a:off x="7055895" y="4461963"/>
            <a:ext cx="945105" cy="629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50" dirty="0">
              <a:solidFill>
                <a:prstClr val="white"/>
              </a:solidFill>
              <a:latin typeface="Arial"/>
            </a:endParaRPr>
          </a:p>
        </p:txBody>
      </p:sp>
      <p:pic>
        <p:nvPicPr>
          <p:cNvPr id="7" name="Picture 6">
            <a:extLst>
              <a:ext uri="{FF2B5EF4-FFF2-40B4-BE49-F238E27FC236}">
                <a16:creationId xmlns:a16="http://schemas.microsoft.com/office/drawing/2014/main" id="{736A16D9-403B-4D45-A6C4-7D3188AD6658}"/>
              </a:ext>
            </a:extLst>
          </p:cNvPr>
          <p:cNvPicPr>
            <a:picLocks noChangeAspect="1"/>
          </p:cNvPicPr>
          <p:nvPr/>
        </p:nvPicPr>
        <p:blipFill>
          <a:blip r:embed="rId5"/>
          <a:stretch>
            <a:fillRect/>
          </a:stretch>
        </p:blipFill>
        <p:spPr>
          <a:xfrm>
            <a:off x="1143001" y="537009"/>
            <a:ext cx="6588731" cy="4606491"/>
          </a:xfrm>
          <a:prstGeom prst="rect">
            <a:avLst/>
          </a:prstGeom>
        </p:spPr>
      </p:pic>
      <p:pic>
        <p:nvPicPr>
          <p:cNvPr id="9" name="Picture 8">
            <a:extLst>
              <a:ext uri="{FF2B5EF4-FFF2-40B4-BE49-F238E27FC236}">
                <a16:creationId xmlns:a16="http://schemas.microsoft.com/office/drawing/2014/main" id="{C4D9A42E-1FE9-422C-9F9C-9EC4EE1D6679}"/>
              </a:ext>
            </a:extLst>
          </p:cNvPr>
          <p:cNvPicPr>
            <a:picLocks noChangeAspect="1"/>
          </p:cNvPicPr>
          <p:nvPr/>
        </p:nvPicPr>
        <p:blipFill>
          <a:blip r:embed="rId5">
            <a:lum bright="-20000" contrast="40000"/>
          </a:blip>
          <a:stretch>
            <a:fillRect/>
          </a:stretch>
        </p:blipFill>
        <p:spPr>
          <a:xfrm>
            <a:off x="0" y="0"/>
            <a:ext cx="9144000" cy="5143500"/>
          </a:xfrm>
          <a:prstGeom prst="rect">
            <a:avLst/>
          </a:prstGeom>
        </p:spPr>
      </p:pic>
      <p:pic>
        <p:nvPicPr>
          <p:cNvPr id="8" name="Audio 7">
            <a:hlinkClick r:id="" action="ppaction://media"/>
            <a:extLst>
              <a:ext uri="{FF2B5EF4-FFF2-40B4-BE49-F238E27FC236}">
                <a16:creationId xmlns:a16="http://schemas.microsoft.com/office/drawing/2014/main" id="{B0D61F4C-4C9C-4586-99EC-04F4004F09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69584209"/>
      </p:ext>
    </p:extLst>
  </p:cSld>
  <p:clrMapOvr>
    <a:masterClrMapping/>
  </p:clrMapOvr>
  <mc:AlternateContent xmlns:mc="http://schemas.openxmlformats.org/markup-compatibility/2006">
    <mc:Choice xmlns:p14="http://schemas.microsoft.com/office/powerpoint/2010/main" Requires="p14">
      <p:transition spd="slow" p14:dur="2000" advTm="71233"/>
    </mc:Choice>
    <mc:Fallback>
      <p:transition spd="slow" advTm="7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E169-26E8-448E-BDB1-DD281B7564D0}"/>
              </a:ext>
            </a:extLst>
          </p:cNvPr>
          <p:cNvSpPr>
            <a:spLocks noGrp="1"/>
          </p:cNvSpPr>
          <p:nvPr>
            <p:ph type="title"/>
          </p:nvPr>
        </p:nvSpPr>
        <p:spPr>
          <a:xfrm>
            <a:off x="467544" y="195486"/>
            <a:ext cx="7158746" cy="769441"/>
          </a:xfrm>
        </p:spPr>
        <p:txBody>
          <a:bodyPr/>
          <a:lstStyle/>
          <a:p>
            <a:r>
              <a:rPr lang="en-GB" dirty="0"/>
              <a:t>Asthma &amp; Allergy/ Anaphylaxis Education Survey results  January 2022</a:t>
            </a:r>
          </a:p>
        </p:txBody>
      </p:sp>
      <p:sp>
        <p:nvSpPr>
          <p:cNvPr id="3" name="Content Placeholder 2">
            <a:extLst>
              <a:ext uri="{FF2B5EF4-FFF2-40B4-BE49-F238E27FC236}">
                <a16:creationId xmlns:a16="http://schemas.microsoft.com/office/drawing/2014/main" id="{0437A56B-663D-43F9-9430-5BA1F0255850}"/>
              </a:ext>
            </a:extLst>
          </p:cNvPr>
          <p:cNvSpPr>
            <a:spLocks noGrp="1"/>
          </p:cNvSpPr>
          <p:nvPr>
            <p:ph idx="1"/>
          </p:nvPr>
        </p:nvSpPr>
        <p:spPr>
          <a:xfrm>
            <a:off x="539552" y="1059582"/>
            <a:ext cx="7848872" cy="3655294"/>
          </a:xfrm>
        </p:spPr>
        <p:txBody>
          <a:bodyPr>
            <a:normAutofit fontScale="85000" lnSpcReduction="20000"/>
          </a:bodyPr>
          <a:lstStyle/>
          <a:p>
            <a:pPr marL="0" indent="0">
              <a:buNone/>
            </a:pPr>
            <a:r>
              <a:rPr lang="en-GB" sz="2400" dirty="0"/>
              <a:t> </a:t>
            </a:r>
          </a:p>
          <a:p>
            <a:r>
              <a:rPr lang="en-GB" sz="1800" b="0" dirty="0"/>
              <a:t>198 responses (from approximately 1440 schools) all ICS area contributed.</a:t>
            </a:r>
          </a:p>
          <a:p>
            <a:endParaRPr lang="en-GB" sz="1800" b="0" dirty="0"/>
          </a:p>
          <a:p>
            <a:r>
              <a:rPr lang="en-GB" sz="1800" b="0" dirty="0"/>
              <a:t>The survey was completed by various school team members.</a:t>
            </a:r>
          </a:p>
          <a:p>
            <a:endParaRPr lang="en-GB" sz="1800" b="0" dirty="0"/>
          </a:p>
          <a:p>
            <a:r>
              <a:rPr lang="en-GB" sz="1800" b="0" dirty="0"/>
              <a:t>Half the results were from Primary Schools.</a:t>
            </a:r>
          </a:p>
          <a:p>
            <a:endParaRPr lang="en-GB" sz="1800" b="0" dirty="0"/>
          </a:p>
          <a:p>
            <a:r>
              <a:rPr lang="en-GB" sz="1800" b="0" dirty="0"/>
              <a:t>Over 70 schools said they did not have an asthma policy .</a:t>
            </a:r>
          </a:p>
          <a:p>
            <a:endParaRPr lang="en-GB" sz="1800" b="0" dirty="0"/>
          </a:p>
          <a:p>
            <a:r>
              <a:rPr lang="en-GB" sz="1800" b="0" dirty="0"/>
              <a:t>69 Schools did not have a asthma lead.</a:t>
            </a:r>
          </a:p>
          <a:p>
            <a:pPr marL="0" indent="0">
              <a:buNone/>
            </a:pPr>
            <a:endParaRPr lang="en-GB" sz="1800" b="0" dirty="0"/>
          </a:p>
          <a:p>
            <a:r>
              <a:rPr lang="en-GB" sz="1800" b="0" dirty="0"/>
              <a:t>111 schools would like further training. </a:t>
            </a:r>
          </a:p>
          <a:p>
            <a:pPr marL="0" indent="0">
              <a:buNone/>
            </a:pPr>
            <a:endParaRPr lang="en-GB" sz="1800" b="0" dirty="0"/>
          </a:p>
          <a:p>
            <a:r>
              <a:rPr lang="en-GB" sz="1800" b="0" dirty="0"/>
              <a:t>125 schools would like to explore the possibility of being a asthma friendly school. </a:t>
            </a:r>
          </a:p>
          <a:p>
            <a:pPr marL="0" indent="0">
              <a:buNone/>
            </a:pPr>
            <a:r>
              <a:rPr lang="en-GB" sz="2400" dirty="0"/>
              <a:t>       </a:t>
            </a:r>
          </a:p>
        </p:txBody>
      </p:sp>
      <p:pic>
        <p:nvPicPr>
          <p:cNvPr id="7" name="Audio 6">
            <a:hlinkClick r:id="" action="ppaction://media"/>
            <a:extLst>
              <a:ext uri="{FF2B5EF4-FFF2-40B4-BE49-F238E27FC236}">
                <a16:creationId xmlns:a16="http://schemas.microsoft.com/office/drawing/2014/main" id="{3E4A289E-25A1-4DD5-97E4-E9FFF0385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16295644"/>
      </p:ext>
    </p:extLst>
  </p:cSld>
  <p:clrMapOvr>
    <a:masterClrMapping/>
  </p:clrMapOvr>
  <mc:AlternateContent xmlns:mc="http://schemas.openxmlformats.org/markup-compatibility/2006">
    <mc:Choice xmlns:p14="http://schemas.microsoft.com/office/powerpoint/2010/main" Requires="p14">
      <p:transition spd="slow" p14:dur="2000" advTm="88440"/>
    </mc:Choice>
    <mc:Fallback>
      <p:transition spd="slow" advTm="8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2B80-C2AC-4B9A-A8E1-CCBF9C21B2A9}"/>
              </a:ext>
            </a:extLst>
          </p:cNvPr>
          <p:cNvSpPr>
            <a:spLocks noGrp="1"/>
          </p:cNvSpPr>
          <p:nvPr>
            <p:ph type="title"/>
          </p:nvPr>
        </p:nvSpPr>
        <p:spPr>
          <a:xfrm>
            <a:off x="971600" y="232781"/>
            <a:ext cx="7058025" cy="430887"/>
          </a:xfrm>
        </p:spPr>
        <p:txBody>
          <a:bodyPr/>
          <a:lstStyle/>
          <a:p>
            <a:r>
              <a:rPr lang="en-GB" dirty="0"/>
              <a:t>Beat Asthma Friendly Schools  Criteria </a:t>
            </a:r>
          </a:p>
        </p:txBody>
      </p:sp>
      <p:sp>
        <p:nvSpPr>
          <p:cNvPr id="3" name="Content Placeholder 2">
            <a:extLst>
              <a:ext uri="{FF2B5EF4-FFF2-40B4-BE49-F238E27FC236}">
                <a16:creationId xmlns:a16="http://schemas.microsoft.com/office/drawing/2014/main" id="{E74D77B9-68D4-41D9-B1FA-F2AFFE79025B}"/>
              </a:ext>
            </a:extLst>
          </p:cNvPr>
          <p:cNvSpPr>
            <a:spLocks noGrp="1"/>
          </p:cNvSpPr>
          <p:nvPr>
            <p:ph idx="1"/>
          </p:nvPr>
        </p:nvSpPr>
        <p:spPr>
          <a:xfrm>
            <a:off x="1299144" y="1227775"/>
            <a:ext cx="4261757" cy="2896211"/>
          </a:xfrm>
        </p:spPr>
        <p:txBody>
          <a:bodyPr>
            <a:normAutofit/>
          </a:bodyPr>
          <a:lstStyle/>
          <a:p>
            <a:pPr marL="0" indent="0">
              <a:buNone/>
            </a:pPr>
            <a:endParaRPr lang="en-GB" dirty="0">
              <a:solidFill>
                <a:srgbClr val="333333"/>
              </a:solidFill>
            </a:endParaRPr>
          </a:p>
          <a:p>
            <a:endParaRPr lang="en-GB" dirty="0"/>
          </a:p>
        </p:txBody>
      </p:sp>
      <p:pic>
        <p:nvPicPr>
          <p:cNvPr id="10" name="Picture 9">
            <a:extLst>
              <a:ext uri="{FF2B5EF4-FFF2-40B4-BE49-F238E27FC236}">
                <a16:creationId xmlns:a16="http://schemas.microsoft.com/office/drawing/2014/main" id="{36D6D9D4-B577-4D28-8C7E-F79EE8E29717}"/>
              </a:ext>
            </a:extLst>
          </p:cNvPr>
          <p:cNvPicPr>
            <a:picLocks noChangeAspect="1"/>
          </p:cNvPicPr>
          <p:nvPr/>
        </p:nvPicPr>
        <p:blipFill>
          <a:blip r:embed="rId5"/>
          <a:stretch>
            <a:fillRect/>
          </a:stretch>
        </p:blipFill>
        <p:spPr>
          <a:xfrm>
            <a:off x="4486557" y="992552"/>
            <a:ext cx="3358299" cy="3873029"/>
          </a:xfrm>
          <a:prstGeom prst="rect">
            <a:avLst/>
          </a:prstGeom>
        </p:spPr>
      </p:pic>
      <p:pic>
        <p:nvPicPr>
          <p:cNvPr id="15" name="Picture 14">
            <a:extLst>
              <a:ext uri="{FF2B5EF4-FFF2-40B4-BE49-F238E27FC236}">
                <a16:creationId xmlns:a16="http://schemas.microsoft.com/office/drawing/2014/main" id="{77B861DE-7C79-487F-8CA7-2F68A3B2FD15}"/>
              </a:ext>
            </a:extLst>
          </p:cNvPr>
          <p:cNvPicPr>
            <a:picLocks noChangeAspect="1"/>
          </p:cNvPicPr>
          <p:nvPr/>
        </p:nvPicPr>
        <p:blipFill>
          <a:blip r:embed="rId6"/>
          <a:stretch>
            <a:fillRect/>
          </a:stretch>
        </p:blipFill>
        <p:spPr>
          <a:xfrm>
            <a:off x="1115616" y="1019514"/>
            <a:ext cx="3216896" cy="3772718"/>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a:extLst>
              <a:ext uri="{FF2B5EF4-FFF2-40B4-BE49-F238E27FC236}">
                <a16:creationId xmlns:a16="http://schemas.microsoft.com/office/drawing/2014/main" id="{87A7C80B-5A4D-4CBA-8E9C-DEA87A9EB1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78010569"/>
      </p:ext>
    </p:extLst>
  </p:cSld>
  <p:clrMapOvr>
    <a:masterClrMapping/>
  </p:clrMapOvr>
  <mc:AlternateContent xmlns:mc="http://schemas.openxmlformats.org/markup-compatibility/2006">
    <mc:Choice xmlns:p14="http://schemas.microsoft.com/office/powerpoint/2010/main" Requires="p14">
      <p:transition spd="slow" p14:dur="2000" advTm="32522"/>
    </mc:Choice>
    <mc:Fallback>
      <p:transition spd="slow" advTm="32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NENC - CHWN">
      <a:dk1>
        <a:srgbClr val="1D1D1B"/>
      </a:dk1>
      <a:lt1>
        <a:sysClr val="window" lastClr="FFFFFF"/>
      </a:lt1>
      <a:dk2>
        <a:srgbClr val="779B2B"/>
      </a:dk2>
      <a:lt2>
        <a:srgbClr val="FFFFFF"/>
      </a:lt2>
      <a:accent1>
        <a:srgbClr val="779B2B"/>
      </a:accent1>
      <a:accent2>
        <a:srgbClr val="C0504D"/>
      </a:accent2>
      <a:accent3>
        <a:srgbClr val="7965A2"/>
      </a:accent3>
      <a:accent4>
        <a:srgbClr val="9BBB59"/>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10286</TotalTime>
  <Words>2017</Words>
  <Application>Microsoft Office PowerPoint</Application>
  <PresentationFormat>On-screen Show (16:9)</PresentationFormat>
  <Paragraphs>204</Paragraphs>
  <Slides>17</Slides>
  <Notes>16</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Beat Asthma Friendly Schools Accreditation. </vt:lpstr>
      <vt:lpstr>    Asthma </vt:lpstr>
      <vt:lpstr>                     Effects of Asthma on Education </vt:lpstr>
      <vt:lpstr>North East and North Cumbria Integrated Care System </vt:lpstr>
      <vt:lpstr>PowerPoint Presentation</vt:lpstr>
      <vt:lpstr>PowerPoint Presentation</vt:lpstr>
      <vt:lpstr>PowerPoint Presentation</vt:lpstr>
      <vt:lpstr>Asthma &amp; Allergy/ Anaphylaxis Education Survey results  January 2022</vt:lpstr>
      <vt:lpstr>Beat Asthma Friendly Schools  Criteria </vt:lpstr>
      <vt:lpstr>Beat Asthma Friendly Schools Accreditation</vt:lpstr>
      <vt:lpstr>Beat Asthma Friendly Schools Accreditation (contd)</vt:lpstr>
      <vt:lpstr>Who will be Involved</vt:lpstr>
      <vt:lpstr>Asthma Awareness Sessions </vt:lpstr>
      <vt:lpstr>Next Steps for Beat Asthma Friendly Schools</vt:lpstr>
      <vt:lpstr>Any Questions ?</vt:lpstr>
      <vt:lpstr>Resources/ 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IEUser</dc:creator>
  <cp:lastModifiedBy>CAYGILL, Clare (HARROGATE AND DISTRICT NHS FOUNDATION TRUST)</cp:lastModifiedBy>
  <cp:revision>27</cp:revision>
  <dcterms:created xsi:type="dcterms:W3CDTF">2021-06-15T15:56:16Z</dcterms:created>
  <dcterms:modified xsi:type="dcterms:W3CDTF">2022-12-16T14:39:21Z</dcterms:modified>
</cp:coreProperties>
</file>