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8" r:id="rId2"/>
    <p:sldId id="263" r:id="rId3"/>
    <p:sldId id="264" r:id="rId4"/>
    <p:sldId id="265" r:id="rId5"/>
    <p:sldId id="266" r:id="rId6"/>
    <p:sldId id="267" r:id="rId7"/>
    <p:sldId id="269" r:id="rId8"/>
    <p:sldId id="270" r:id="rId9"/>
    <p:sldId id="271" r:id="rId10"/>
    <p:sldId id="268" r:id="rId11"/>
    <p:sldId id="272" r:id="rId12"/>
    <p:sldId id="277" r:id="rId13"/>
    <p:sldId id="276" r:id="rId14"/>
    <p:sldId id="275" r:id="rId15"/>
    <p:sldId id="278" r:id="rId16"/>
    <p:sldId id="274" r:id="rId17"/>
    <p:sldId id="279" r:id="rId18"/>
    <p:sldId id="280" r:id="rId19"/>
    <p:sldId id="281" r:id="rId20"/>
    <p:sldId id="586" r:id="rId21"/>
    <p:sldId id="588" r:id="rId22"/>
    <p:sldId id="589" r:id="rId23"/>
    <p:sldId id="590" r:id="rId24"/>
    <p:sldId id="591" r:id="rId25"/>
    <p:sldId id="569" r:id="rId26"/>
    <p:sldId id="575" r:id="rId27"/>
    <p:sldId id="576" r:id="rId28"/>
    <p:sldId id="577" r:id="rId29"/>
    <p:sldId id="599" r:id="rId30"/>
    <p:sldId id="574" r:id="rId31"/>
    <p:sldId id="598" r:id="rId32"/>
    <p:sldId id="600" r:id="rId33"/>
    <p:sldId id="262" r:id="rId3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713">
          <p15:clr>
            <a:srgbClr val="A4A3A4"/>
          </p15:clr>
        </p15:guide>
        <p15:guide id="3" orient="horz" pos="758">
          <p15:clr>
            <a:srgbClr val="A4A3A4"/>
          </p15:clr>
        </p15:guide>
        <p15:guide id="4" pos="2880">
          <p15:clr>
            <a:srgbClr val="A4A3A4"/>
          </p15:clr>
        </p15:guide>
        <p15:guide id="5" pos="657">
          <p15:clr>
            <a:srgbClr val="A4A3A4"/>
          </p15:clr>
        </p15:guide>
        <p15:guide id="6" pos="1156">
          <p15:clr>
            <a:srgbClr val="A4A3A4"/>
          </p15:clr>
        </p15:guide>
        <p15:guide id="7" pos="510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3FB5E0-C27F-41EF-A6BC-8F8F7CEB0211}" v="2" dt="2022-09-23T23:04:36.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90" d="100"/>
          <a:sy n="90" d="100"/>
        </p:scale>
        <p:origin x="816" y="72"/>
      </p:cViewPr>
      <p:guideLst>
        <p:guide orient="horz" pos="1620"/>
        <p:guide orient="horz" pos="713"/>
        <p:guide orient="horz" pos="758"/>
        <p:guide pos="2880"/>
        <p:guide pos="657"/>
        <p:guide pos="1156"/>
        <p:guide pos="51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Role </a:t>
            </a:r>
          </a:p>
        </c:rich>
      </c:tx>
      <c:layout>
        <c:manualLayout>
          <c:xMode val="edge"/>
          <c:yMode val="edge"/>
          <c:x val="0.13520225769052246"/>
          <c:y val="8.585474368866230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112743096711138"/>
          <c:y val="3.8669337102228876E-2"/>
          <c:w val="0.4436442133559802"/>
          <c:h val="0.78226020161668308"/>
        </c:manualLayout>
      </c:layout>
      <c:pieChart>
        <c:varyColors val="1"/>
        <c:ser>
          <c:idx val="0"/>
          <c:order val="0"/>
          <c:tx>
            <c:strRef>
              <c:f>Sheet1!$B$1</c:f>
              <c:strCache>
                <c:ptCount val="1"/>
                <c:pt idx="0">
                  <c:v>Role</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0FC-4D69-AE07-AC11208CF3F3}"/>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0FC-4D69-AE07-AC11208CF3F3}"/>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10FC-4D69-AE07-AC11208CF3F3}"/>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10FC-4D69-AE07-AC11208CF3F3}"/>
              </c:ext>
            </c:extLst>
          </c:dPt>
          <c:dLbls>
            <c:dLbl>
              <c:idx val="0"/>
              <c:layout>
                <c:manualLayout>
                  <c:x val="-0.23345083093029001"/>
                  <c:y val="-0.12339450206015766"/>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2F6D270B-3E48-43DF-8B1C-D640E869DF14}" type="CATEGORYNAME">
                      <a:rPr lang="en-US" dirty="0"/>
                      <a:pPr>
                        <a:defRPr/>
                      </a:pPr>
                      <a:t>[CATEGORY NAME]</a:t>
                    </a:fld>
                    <a:r>
                      <a:rPr lang="en-US" baseline="0" dirty="0"/>
                      <a:t>, </a:t>
                    </a:r>
                  </a:p>
                  <a:p>
                    <a:pPr>
                      <a:defRPr/>
                    </a:pPr>
                    <a:fld id="{AC410746-57DF-46C1-A488-287E49867291}" type="VALUE">
                      <a:rPr lang="en-US" baseline="0" smtClean="0"/>
                      <a:pPr>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2173212317608762"/>
                      <c:h val="0.12954579120838425"/>
                    </c:manualLayout>
                  </c15:layout>
                  <c15:dlblFieldTable/>
                  <c15:showDataLabelsRange val="0"/>
                </c:ext>
                <c:ext xmlns:c16="http://schemas.microsoft.com/office/drawing/2014/chart" uri="{C3380CC4-5D6E-409C-BE32-E72D297353CC}">
                  <c16:uniqueId val="{00000001-10FC-4D69-AE07-AC11208CF3F3}"/>
                </c:ext>
              </c:extLst>
            </c:dLbl>
            <c:dLbl>
              <c:idx val="1"/>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FC-4D69-AE07-AC11208CF3F3}"/>
                </c:ext>
              </c:extLst>
            </c:dLbl>
            <c:dLbl>
              <c:idx val="2"/>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FC-4D69-AE07-AC11208CF3F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Practice/Asthma Nurses</c:v>
                </c:pt>
                <c:pt idx="1">
                  <c:v>GPs</c:v>
                </c:pt>
                <c:pt idx="2">
                  <c:v>other</c:v>
                </c:pt>
              </c:strCache>
            </c:strRef>
          </c:cat>
          <c:val>
            <c:numRef>
              <c:f>Sheet1!$B$2:$B$5</c:f>
              <c:numCache>
                <c:formatCode>0%</c:formatCode>
                <c:ptCount val="4"/>
                <c:pt idx="0">
                  <c:v>0.59</c:v>
                </c:pt>
                <c:pt idx="1">
                  <c:v>0.18</c:v>
                </c:pt>
                <c:pt idx="2">
                  <c:v>0.23</c:v>
                </c:pt>
              </c:numCache>
            </c:numRef>
          </c:val>
          <c:extLst>
            <c:ext xmlns:c16="http://schemas.microsoft.com/office/drawing/2014/chart" uri="{C3380CC4-5D6E-409C-BE32-E72D297353CC}">
              <c16:uniqueId val="{00000008-10FC-4D69-AE07-AC11208CF3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9AFDB-999E-413F-9ECF-0CC767ACB4FF}" type="datetimeFigureOut">
              <a:rPr lang="en-GB" smtClean="0"/>
              <a:t>16/12/2022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05B12B-7AE9-4F77-83D3-FF528594B049}" type="slidenum">
              <a:rPr lang="en-GB" smtClean="0"/>
              <a:t>‹#›</a:t>
            </a:fld>
            <a:endParaRPr lang="en-GB"/>
          </a:p>
        </p:txBody>
      </p:sp>
    </p:spTree>
    <p:extLst>
      <p:ext uri="{BB962C8B-B14F-4D97-AF65-F5344CB8AC3E}">
        <p14:creationId xmlns:p14="http://schemas.microsoft.com/office/powerpoint/2010/main" val="138240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NENC ICS is a partnership of </a:t>
            </a:r>
            <a:r>
              <a:rPr lang="en-US" dirty="0" err="1"/>
              <a:t>organisations</a:t>
            </a:r>
            <a:r>
              <a:rPr lang="en-US" dirty="0"/>
              <a:t> including local councils, voluntary and community services that provide health and care across our region.</a:t>
            </a:r>
          </a:p>
          <a:p>
            <a:endParaRPr lang="en-US" dirty="0"/>
          </a:p>
          <a:p>
            <a:r>
              <a:rPr lang="en-US" dirty="0"/>
              <a:t>Clinical networks focus on priority service areas to bring about improvement in the quality and equity of care and outcomes of the population, both now and in the future.</a:t>
            </a:r>
          </a:p>
          <a:p>
            <a:endParaRPr lang="en-GB" dirty="0"/>
          </a:p>
        </p:txBody>
      </p:sp>
      <p:sp>
        <p:nvSpPr>
          <p:cNvPr id="4" name="Slide Number Placeholder 3"/>
          <p:cNvSpPr>
            <a:spLocks noGrp="1"/>
          </p:cNvSpPr>
          <p:nvPr>
            <p:ph type="sldNum" sz="quarter" idx="10"/>
          </p:nvPr>
        </p:nvSpPr>
        <p:spPr/>
        <p:txBody>
          <a:bodyPr/>
          <a:lstStyle/>
          <a:p>
            <a:fld id="{7E05B12B-7AE9-4F77-83D3-FF528594B049}" type="slidenum">
              <a:rPr lang="en-GB" smtClean="0"/>
              <a:t>3</a:t>
            </a:fld>
            <a:endParaRPr lang="en-GB"/>
          </a:p>
        </p:txBody>
      </p:sp>
    </p:spTree>
    <p:extLst>
      <p:ext uri="{BB962C8B-B14F-4D97-AF65-F5344CB8AC3E}">
        <p14:creationId xmlns:p14="http://schemas.microsoft.com/office/powerpoint/2010/main" val="1082159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76% of respondents said that they recorded a history of smoking within the household however we should discuss smoking and the effects it has on asthma at any encounter. </a:t>
            </a:r>
          </a:p>
          <a:p>
            <a:r>
              <a:rPr lang="en-US" dirty="0"/>
              <a:t>Smoking and passive smoking increases:</a:t>
            </a:r>
          </a:p>
          <a:p>
            <a:r>
              <a:rPr lang="en-US" dirty="0"/>
              <a:t>Risk of poor asthma control</a:t>
            </a:r>
          </a:p>
          <a:p>
            <a:r>
              <a:rPr lang="en-US" dirty="0" err="1"/>
              <a:t>Hospitalisations</a:t>
            </a:r>
            <a:r>
              <a:rPr lang="en-US" dirty="0"/>
              <a:t> for asthma</a:t>
            </a:r>
          </a:p>
          <a:p>
            <a:r>
              <a:rPr lang="en-US" dirty="0"/>
              <a:t>Risk of asthma death</a:t>
            </a:r>
          </a:p>
          <a:p>
            <a:endParaRPr lang="en-GB" dirty="0"/>
          </a:p>
        </p:txBody>
      </p:sp>
      <p:sp>
        <p:nvSpPr>
          <p:cNvPr id="4" name="Slide Number Placeholder 3"/>
          <p:cNvSpPr>
            <a:spLocks noGrp="1"/>
          </p:cNvSpPr>
          <p:nvPr>
            <p:ph type="sldNum" sz="quarter" idx="10"/>
          </p:nvPr>
        </p:nvSpPr>
        <p:spPr/>
        <p:txBody>
          <a:bodyPr/>
          <a:lstStyle/>
          <a:p>
            <a:fld id="{7E05B12B-7AE9-4F77-83D3-FF528594B049}" type="slidenum">
              <a:rPr lang="en-GB" smtClean="0"/>
              <a:t>14</a:t>
            </a:fld>
            <a:endParaRPr lang="en-GB"/>
          </a:p>
        </p:txBody>
      </p:sp>
    </p:spTree>
    <p:extLst>
      <p:ext uri="{BB962C8B-B14F-4D97-AF65-F5344CB8AC3E}">
        <p14:creationId xmlns:p14="http://schemas.microsoft.com/office/powerpoint/2010/main" val="3786414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and accurate diagnosis is the goal. We must get better at objective testing. </a:t>
            </a:r>
          </a:p>
          <a:p>
            <a:r>
              <a:rPr lang="en-US" dirty="0"/>
              <a:t>NICE recommend from 5yrs old however in reality this is 7-8yrs. However we would like to make objective testing more accessible for all, such as diagnostic hubs. </a:t>
            </a:r>
          </a:p>
          <a:p>
            <a:endParaRPr lang="en-US" dirty="0"/>
          </a:p>
          <a:p>
            <a:r>
              <a:rPr lang="en-US" dirty="0"/>
              <a:t>Objective testing is not just helpful for diagnosing but for monitoring also. Sometimes having a figure/number e.g. Peak Flow hits people harder rather than saying or explaining what poor control can look like. </a:t>
            </a:r>
          </a:p>
          <a:p>
            <a:endParaRPr lang="en-GB" dirty="0"/>
          </a:p>
        </p:txBody>
      </p:sp>
      <p:sp>
        <p:nvSpPr>
          <p:cNvPr id="4" name="Slide Number Placeholder 3"/>
          <p:cNvSpPr>
            <a:spLocks noGrp="1"/>
          </p:cNvSpPr>
          <p:nvPr>
            <p:ph type="sldNum" sz="quarter" idx="10"/>
          </p:nvPr>
        </p:nvSpPr>
        <p:spPr/>
        <p:txBody>
          <a:bodyPr/>
          <a:lstStyle/>
          <a:p>
            <a:fld id="{7E05B12B-7AE9-4F77-83D3-FF528594B049}" type="slidenum">
              <a:rPr lang="en-GB" smtClean="0"/>
              <a:t>15</a:t>
            </a:fld>
            <a:endParaRPr lang="en-GB"/>
          </a:p>
        </p:txBody>
      </p:sp>
    </p:spTree>
    <p:extLst>
      <p:ext uri="{BB962C8B-B14F-4D97-AF65-F5344CB8AC3E}">
        <p14:creationId xmlns:p14="http://schemas.microsoft.com/office/powerpoint/2010/main" val="2588863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Peak flow is good although not a substitute for spirometry or </a:t>
            </a:r>
            <a:r>
              <a:rPr lang="en-US" dirty="0" err="1"/>
              <a:t>FeNO</a:t>
            </a:r>
            <a:r>
              <a:rPr lang="en-US" dirty="0"/>
              <a:t>. Peak flow is good for monitoring. </a:t>
            </a:r>
            <a:endParaRPr lang="en-GB" dirty="0"/>
          </a:p>
        </p:txBody>
      </p:sp>
      <p:sp>
        <p:nvSpPr>
          <p:cNvPr id="4" name="Slide Number Placeholder 3"/>
          <p:cNvSpPr>
            <a:spLocks noGrp="1"/>
          </p:cNvSpPr>
          <p:nvPr>
            <p:ph type="sldNum" sz="quarter" idx="10"/>
          </p:nvPr>
        </p:nvSpPr>
        <p:spPr/>
        <p:txBody>
          <a:bodyPr/>
          <a:lstStyle/>
          <a:p>
            <a:fld id="{7E05B12B-7AE9-4F77-83D3-FF528594B049}" type="slidenum">
              <a:rPr lang="en-GB" smtClean="0"/>
              <a:t>16</a:t>
            </a:fld>
            <a:endParaRPr lang="en-GB"/>
          </a:p>
        </p:txBody>
      </p:sp>
    </p:spTree>
    <p:extLst>
      <p:ext uri="{BB962C8B-B14F-4D97-AF65-F5344CB8AC3E}">
        <p14:creationId xmlns:p14="http://schemas.microsoft.com/office/powerpoint/2010/main" val="3882128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SABA – As recommended by BTS/SIGN guidelines we are hoping to encourage review if three or more are collected. </a:t>
            </a:r>
          </a:p>
          <a:p>
            <a:r>
              <a:rPr lang="en-US" dirty="0"/>
              <a:t>NACAP does not record if CYP have a PAAP on admission. This would be helpful to know – Dr </a:t>
            </a:r>
            <a:r>
              <a:rPr lang="en-US" dirty="0" err="1"/>
              <a:t>Ramphul</a:t>
            </a:r>
            <a:r>
              <a:rPr lang="en-US" dirty="0"/>
              <a:t> is auditing this at </a:t>
            </a:r>
            <a:r>
              <a:rPr lang="en-US" dirty="0" err="1"/>
              <a:t>Gateshead</a:t>
            </a:r>
            <a:r>
              <a:rPr lang="en-US" dirty="0"/>
              <a:t>. </a:t>
            </a:r>
          </a:p>
          <a:p>
            <a:endParaRPr lang="en-US" dirty="0"/>
          </a:p>
          <a:p>
            <a:r>
              <a:rPr lang="en-US" dirty="0"/>
              <a:t>Although a review is offered we are aware that CYP and parent/Guardians do not always take this offer up. </a:t>
            </a:r>
          </a:p>
          <a:p>
            <a:endParaRPr lang="en-US" dirty="0"/>
          </a:p>
          <a:p>
            <a:endParaRPr lang="en-GB" dirty="0"/>
          </a:p>
        </p:txBody>
      </p:sp>
      <p:sp>
        <p:nvSpPr>
          <p:cNvPr id="4" name="Slide Number Placeholder 3"/>
          <p:cNvSpPr>
            <a:spLocks noGrp="1"/>
          </p:cNvSpPr>
          <p:nvPr>
            <p:ph type="sldNum" sz="quarter" idx="10"/>
          </p:nvPr>
        </p:nvSpPr>
        <p:spPr/>
        <p:txBody>
          <a:bodyPr/>
          <a:lstStyle/>
          <a:p>
            <a:fld id="{7E05B12B-7AE9-4F77-83D3-FF528594B049}" type="slidenum">
              <a:rPr lang="en-GB" smtClean="0"/>
              <a:t>17</a:t>
            </a:fld>
            <a:endParaRPr lang="en-GB"/>
          </a:p>
        </p:txBody>
      </p:sp>
    </p:spTree>
    <p:extLst>
      <p:ext uri="{BB962C8B-B14F-4D97-AF65-F5344CB8AC3E}">
        <p14:creationId xmlns:p14="http://schemas.microsoft.com/office/powerpoint/2010/main" val="3605460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Friday they will not receive a review within 48hrs. Electronic systems do not all link together. </a:t>
            </a:r>
          </a:p>
          <a:p>
            <a:r>
              <a:rPr lang="en-US" dirty="0"/>
              <a:t>We may need to look at models where this follow up is shared between primary and secondary care. We are aware this is a problem however there are important reasons for 48hr reviews – we need to ensure that CYP is improving . Trajectories should be that once a CYP has received steroids they should improve however this does not always happen. </a:t>
            </a:r>
          </a:p>
          <a:p>
            <a:endParaRPr lang="en-GB" dirty="0"/>
          </a:p>
        </p:txBody>
      </p:sp>
      <p:sp>
        <p:nvSpPr>
          <p:cNvPr id="4" name="Slide Number Placeholder 3"/>
          <p:cNvSpPr>
            <a:spLocks noGrp="1"/>
          </p:cNvSpPr>
          <p:nvPr>
            <p:ph type="sldNum" sz="quarter" idx="10"/>
          </p:nvPr>
        </p:nvSpPr>
        <p:spPr/>
        <p:txBody>
          <a:bodyPr/>
          <a:lstStyle/>
          <a:p>
            <a:fld id="{7E05B12B-7AE9-4F77-83D3-FF528594B049}" type="slidenum">
              <a:rPr lang="en-GB" smtClean="0"/>
              <a:t>18</a:t>
            </a:fld>
            <a:endParaRPr lang="en-GB"/>
          </a:p>
        </p:txBody>
      </p:sp>
    </p:spTree>
    <p:extLst>
      <p:ext uri="{BB962C8B-B14F-4D97-AF65-F5344CB8AC3E}">
        <p14:creationId xmlns:p14="http://schemas.microsoft.com/office/powerpoint/2010/main" val="2366875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local tertiary </a:t>
            </a:r>
            <a:r>
              <a:rPr lang="en-US" dirty="0" err="1"/>
              <a:t>centre</a:t>
            </a:r>
            <a:r>
              <a:rPr lang="en-US" dirty="0"/>
              <a:t> is the Great North Childrens Hospital. Not all CYP need to be seen in secondary care for a referral to be made to tertiary care. GP’s can do this if the child meets the severe asthma checklist. </a:t>
            </a:r>
          </a:p>
          <a:p>
            <a:endParaRPr lang="en-GB" dirty="0"/>
          </a:p>
        </p:txBody>
      </p:sp>
      <p:sp>
        <p:nvSpPr>
          <p:cNvPr id="4" name="Slide Number Placeholder 3"/>
          <p:cNvSpPr>
            <a:spLocks noGrp="1"/>
          </p:cNvSpPr>
          <p:nvPr>
            <p:ph type="sldNum" sz="quarter" idx="10"/>
          </p:nvPr>
        </p:nvSpPr>
        <p:spPr/>
        <p:txBody>
          <a:bodyPr/>
          <a:lstStyle/>
          <a:p>
            <a:fld id="{7E05B12B-7AE9-4F77-83D3-FF528594B049}" type="slidenum">
              <a:rPr lang="en-GB" smtClean="0"/>
              <a:t>19</a:t>
            </a:fld>
            <a:endParaRPr lang="en-GB"/>
          </a:p>
        </p:txBody>
      </p:sp>
    </p:spTree>
    <p:extLst>
      <p:ext uri="{BB962C8B-B14F-4D97-AF65-F5344CB8AC3E}">
        <p14:creationId xmlns:p14="http://schemas.microsoft.com/office/powerpoint/2010/main" val="1714526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part of the Asthma bundle of care there are recommendations for training. There</a:t>
            </a:r>
            <a:r>
              <a:rPr lang="en-GB" baseline="0" dirty="0"/>
              <a:t> are 5 tiers. </a:t>
            </a:r>
          </a:p>
          <a:p>
            <a:r>
              <a:rPr lang="en-GB" baseline="0" dirty="0"/>
              <a:t>The training will be aimed at what care you give not merely what profession you are. </a:t>
            </a:r>
          </a:p>
          <a:p>
            <a:endParaRPr lang="en-GB" baseline="0" dirty="0"/>
          </a:p>
          <a:p>
            <a:r>
              <a:rPr lang="en-GB" baseline="0" dirty="0"/>
              <a:t>BTS/SIGN and NICE guidance however GINA can also be referred to.  </a:t>
            </a:r>
            <a:endParaRPr lang="en-GB" dirty="0"/>
          </a:p>
        </p:txBody>
      </p:sp>
      <p:sp>
        <p:nvSpPr>
          <p:cNvPr id="4" name="Slide Number Placeholder 3"/>
          <p:cNvSpPr>
            <a:spLocks noGrp="1"/>
          </p:cNvSpPr>
          <p:nvPr>
            <p:ph type="sldNum" sz="quarter" idx="10"/>
          </p:nvPr>
        </p:nvSpPr>
        <p:spPr/>
        <p:txBody>
          <a:bodyPr/>
          <a:lstStyle/>
          <a:p>
            <a:fld id="{092AAA86-58BF-42A0-BFA8-CC8998285B48}" type="slidenum">
              <a:rPr lang="en-GB" smtClean="0"/>
              <a:pPr/>
              <a:t>20</a:t>
            </a:fld>
            <a:endParaRPr lang="en-GB"/>
          </a:p>
        </p:txBody>
      </p:sp>
    </p:spTree>
    <p:extLst>
      <p:ext uri="{BB962C8B-B14F-4D97-AF65-F5344CB8AC3E}">
        <p14:creationId xmlns:p14="http://schemas.microsoft.com/office/powerpoint/2010/main" val="2047006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a:t>
            </a:r>
            <a:r>
              <a:rPr lang="en-GB" baseline="0" dirty="0"/>
              <a:t> is a working group currently</a:t>
            </a:r>
            <a:r>
              <a:rPr lang="en-GB" dirty="0"/>
              <a:t> looking at</a:t>
            </a:r>
            <a:r>
              <a:rPr lang="en-GB" baseline="0" dirty="0"/>
              <a:t> referral pathways for primary/secondary and tertiary care. </a:t>
            </a:r>
            <a:endParaRPr lang="en-GB" dirty="0"/>
          </a:p>
        </p:txBody>
      </p:sp>
      <p:sp>
        <p:nvSpPr>
          <p:cNvPr id="4" name="Slide Number Placeholder 3"/>
          <p:cNvSpPr>
            <a:spLocks noGrp="1"/>
          </p:cNvSpPr>
          <p:nvPr>
            <p:ph type="sldNum" sz="quarter" idx="10"/>
          </p:nvPr>
        </p:nvSpPr>
        <p:spPr/>
        <p:txBody>
          <a:bodyPr/>
          <a:lstStyle/>
          <a:p>
            <a:fld id="{092AAA86-58BF-42A0-BFA8-CC8998285B48}" type="slidenum">
              <a:rPr lang="en-GB" smtClean="0"/>
              <a:pPr/>
              <a:t>21</a:t>
            </a:fld>
            <a:endParaRPr lang="en-GB"/>
          </a:p>
        </p:txBody>
      </p:sp>
    </p:spTree>
    <p:extLst>
      <p:ext uri="{BB962C8B-B14F-4D97-AF65-F5344CB8AC3E}">
        <p14:creationId xmlns:p14="http://schemas.microsoft.com/office/powerpoint/2010/main" val="1506550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Awareness</a:t>
            </a:r>
            <a:r>
              <a:rPr lang="en-GB" baseline="0" dirty="0"/>
              <a:t> of need for 48hr review even if not in place. </a:t>
            </a:r>
            <a:endParaRPr lang="en-GB" dirty="0"/>
          </a:p>
        </p:txBody>
      </p:sp>
      <p:sp>
        <p:nvSpPr>
          <p:cNvPr id="4" name="Slide Number Placeholder 3"/>
          <p:cNvSpPr>
            <a:spLocks noGrp="1"/>
          </p:cNvSpPr>
          <p:nvPr>
            <p:ph type="sldNum" sz="quarter" idx="10"/>
          </p:nvPr>
        </p:nvSpPr>
        <p:spPr/>
        <p:txBody>
          <a:bodyPr/>
          <a:lstStyle/>
          <a:p>
            <a:fld id="{092AAA86-58BF-42A0-BFA8-CC8998285B48}" type="slidenum">
              <a:rPr lang="en-GB" smtClean="0"/>
              <a:pPr/>
              <a:t>22</a:t>
            </a:fld>
            <a:endParaRPr lang="en-GB"/>
          </a:p>
        </p:txBody>
      </p:sp>
    </p:spTree>
    <p:extLst>
      <p:ext uri="{BB962C8B-B14F-4D97-AF65-F5344CB8AC3E}">
        <p14:creationId xmlns:p14="http://schemas.microsoft.com/office/powerpoint/2010/main" val="652751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Smoking – we would hope to get closer to 90% in addressing smoking. </a:t>
            </a:r>
          </a:p>
        </p:txBody>
      </p:sp>
      <p:sp>
        <p:nvSpPr>
          <p:cNvPr id="4" name="Slide Number Placeholder 3"/>
          <p:cNvSpPr>
            <a:spLocks noGrp="1"/>
          </p:cNvSpPr>
          <p:nvPr>
            <p:ph type="sldNum" sz="quarter" idx="10"/>
          </p:nvPr>
        </p:nvSpPr>
        <p:spPr/>
        <p:txBody>
          <a:bodyPr/>
          <a:lstStyle/>
          <a:p>
            <a:fld id="{092AAA86-58BF-42A0-BFA8-CC8998285B48}" type="slidenum">
              <a:rPr lang="en-GB" smtClean="0"/>
              <a:pPr/>
              <a:t>23</a:t>
            </a:fld>
            <a:endParaRPr lang="en-GB"/>
          </a:p>
        </p:txBody>
      </p:sp>
    </p:spTree>
    <p:extLst>
      <p:ext uri="{BB962C8B-B14F-4D97-AF65-F5344CB8AC3E}">
        <p14:creationId xmlns:p14="http://schemas.microsoft.com/office/powerpoint/2010/main" val="4217595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p:txBody>
      </p:sp>
      <p:sp>
        <p:nvSpPr>
          <p:cNvPr id="4" name="Slide Number Placeholder 3"/>
          <p:cNvSpPr>
            <a:spLocks noGrp="1"/>
          </p:cNvSpPr>
          <p:nvPr>
            <p:ph type="sldNum" sz="quarter" idx="10"/>
          </p:nvPr>
        </p:nvSpPr>
        <p:spPr/>
        <p:txBody>
          <a:bodyPr/>
          <a:lstStyle/>
          <a:p>
            <a:fld id="{7E05B12B-7AE9-4F77-83D3-FF528594B049}" type="slidenum">
              <a:rPr lang="en-GB" smtClean="0"/>
              <a:t>4</a:t>
            </a:fld>
            <a:endParaRPr lang="en-GB"/>
          </a:p>
        </p:txBody>
      </p:sp>
    </p:spTree>
    <p:extLst>
      <p:ext uri="{BB962C8B-B14F-4D97-AF65-F5344CB8AC3E}">
        <p14:creationId xmlns:p14="http://schemas.microsoft.com/office/powerpoint/2010/main" val="804064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2AAA86-58BF-42A0-BFA8-CC8998285B48}" type="slidenum">
              <a:rPr lang="en-GB" smtClean="0"/>
              <a:pPr/>
              <a:t>24</a:t>
            </a:fld>
            <a:endParaRPr lang="en-GB"/>
          </a:p>
        </p:txBody>
      </p:sp>
    </p:spTree>
    <p:extLst>
      <p:ext uri="{BB962C8B-B14F-4D97-AF65-F5344CB8AC3E}">
        <p14:creationId xmlns:p14="http://schemas.microsoft.com/office/powerpoint/2010/main" val="2061015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Training will not be based on occupation but rather how involved you are  with asthma. For example</a:t>
            </a:r>
            <a:r>
              <a:rPr lang="en-GB" baseline="0" dirty="0"/>
              <a:t> a practice nurse seeing children in the surgery rather than GP may be working at Level 3 tier. </a:t>
            </a:r>
            <a:endParaRPr lang="en-GB" dirty="0"/>
          </a:p>
        </p:txBody>
      </p:sp>
      <p:sp>
        <p:nvSpPr>
          <p:cNvPr id="4" name="Slide Number Placeholder 3"/>
          <p:cNvSpPr>
            <a:spLocks noGrp="1"/>
          </p:cNvSpPr>
          <p:nvPr>
            <p:ph type="sldNum" sz="quarter" idx="10"/>
          </p:nvPr>
        </p:nvSpPr>
        <p:spPr/>
        <p:txBody>
          <a:bodyPr/>
          <a:lstStyle/>
          <a:p>
            <a:fld id="{092AAA86-58BF-42A0-BFA8-CC8998285B48}" type="slidenum">
              <a:rPr lang="en-GB" smtClean="0"/>
              <a:pPr/>
              <a:t>25</a:t>
            </a:fld>
            <a:endParaRPr lang="en-GB"/>
          </a:p>
        </p:txBody>
      </p:sp>
    </p:spTree>
    <p:extLst>
      <p:ext uri="{BB962C8B-B14F-4D97-AF65-F5344CB8AC3E}">
        <p14:creationId xmlns:p14="http://schemas.microsoft.com/office/powerpoint/2010/main" val="1884047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Document outlining the different Tiers from 1 to 5. Up to date Asthma</a:t>
            </a:r>
            <a:r>
              <a:rPr lang="en-GB" baseline="0" dirty="0"/>
              <a:t> t</a:t>
            </a:r>
            <a:r>
              <a:rPr lang="en-GB" dirty="0"/>
              <a:t>raining</a:t>
            </a:r>
            <a:r>
              <a:rPr lang="en-GB" baseline="0" dirty="0"/>
              <a:t> may become part of a CQC inspection and may become mandatory. </a:t>
            </a:r>
            <a:endParaRPr lang="en-GB" dirty="0"/>
          </a:p>
        </p:txBody>
      </p:sp>
      <p:sp>
        <p:nvSpPr>
          <p:cNvPr id="4" name="Slide Number Placeholder 3"/>
          <p:cNvSpPr>
            <a:spLocks noGrp="1"/>
          </p:cNvSpPr>
          <p:nvPr>
            <p:ph type="sldNum" sz="quarter" idx="10"/>
          </p:nvPr>
        </p:nvSpPr>
        <p:spPr/>
        <p:txBody>
          <a:bodyPr/>
          <a:lstStyle/>
          <a:p>
            <a:fld id="{092AAA86-58BF-42A0-BFA8-CC8998285B48}" type="slidenum">
              <a:rPr lang="en-GB" smtClean="0"/>
              <a:pPr/>
              <a:t>26</a:t>
            </a:fld>
            <a:endParaRPr lang="en-GB"/>
          </a:p>
        </p:txBody>
      </p:sp>
    </p:spTree>
    <p:extLst>
      <p:ext uri="{BB962C8B-B14F-4D97-AF65-F5344CB8AC3E}">
        <p14:creationId xmlns:p14="http://schemas.microsoft.com/office/powerpoint/2010/main" val="2045915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Tiers 1,2 and</a:t>
            </a:r>
            <a:r>
              <a:rPr lang="en-GB" baseline="0" dirty="0"/>
              <a:t> 3 </a:t>
            </a:r>
            <a:endParaRPr lang="en-GB" dirty="0"/>
          </a:p>
        </p:txBody>
      </p:sp>
      <p:sp>
        <p:nvSpPr>
          <p:cNvPr id="4" name="Slide Number Placeholder 3"/>
          <p:cNvSpPr>
            <a:spLocks noGrp="1"/>
          </p:cNvSpPr>
          <p:nvPr>
            <p:ph type="sldNum" sz="quarter" idx="10"/>
          </p:nvPr>
        </p:nvSpPr>
        <p:spPr/>
        <p:txBody>
          <a:bodyPr/>
          <a:lstStyle/>
          <a:p>
            <a:fld id="{092AAA86-58BF-42A0-BFA8-CC8998285B48}" type="slidenum">
              <a:rPr lang="en-GB" smtClean="0"/>
              <a:pPr/>
              <a:t>27</a:t>
            </a:fld>
            <a:endParaRPr lang="en-GB"/>
          </a:p>
        </p:txBody>
      </p:sp>
    </p:spTree>
    <p:extLst>
      <p:ext uri="{BB962C8B-B14F-4D97-AF65-F5344CB8AC3E}">
        <p14:creationId xmlns:p14="http://schemas.microsoft.com/office/powerpoint/2010/main" val="1361841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Tier 4 and 5. </a:t>
            </a:r>
          </a:p>
        </p:txBody>
      </p:sp>
      <p:sp>
        <p:nvSpPr>
          <p:cNvPr id="4" name="Slide Number Placeholder 3"/>
          <p:cNvSpPr>
            <a:spLocks noGrp="1"/>
          </p:cNvSpPr>
          <p:nvPr>
            <p:ph type="sldNum" sz="quarter" idx="10"/>
          </p:nvPr>
        </p:nvSpPr>
        <p:spPr/>
        <p:txBody>
          <a:bodyPr/>
          <a:lstStyle/>
          <a:p>
            <a:fld id="{092AAA86-58BF-42A0-BFA8-CC8998285B48}" type="slidenum">
              <a:rPr lang="en-GB" smtClean="0"/>
              <a:pPr/>
              <a:t>28</a:t>
            </a:fld>
            <a:endParaRPr lang="en-GB"/>
          </a:p>
        </p:txBody>
      </p:sp>
    </p:spTree>
    <p:extLst>
      <p:ext uri="{BB962C8B-B14F-4D97-AF65-F5344CB8AC3E}">
        <p14:creationId xmlns:p14="http://schemas.microsoft.com/office/powerpoint/2010/main" val="2274505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Community Asthma Advisors are now launching the Beat Asthma Friendly Schools Pilot across the whole of the ICS area – one primary school in each area have been chosen to pilot the scheme. Training/awareness will be part of the accreditation. We are also working in partnership with the Gateshead asthma project who may pilot this in the secondary schools in Gateshead only. If this pilot is successful it will be rolled out to all schools across the ICS. </a:t>
            </a:r>
          </a:p>
          <a:p>
            <a:r>
              <a:rPr lang="en-GB" baseline="0" dirty="0"/>
              <a:t>From this there may be an increase in children attending for asthma reviews and education linking with primary care if they have any concerns regarding children in their schools. </a:t>
            </a:r>
            <a:endParaRPr lang="en-GB" dirty="0"/>
          </a:p>
        </p:txBody>
      </p:sp>
      <p:sp>
        <p:nvSpPr>
          <p:cNvPr id="4" name="Slide Number Placeholder 3"/>
          <p:cNvSpPr>
            <a:spLocks noGrp="1"/>
          </p:cNvSpPr>
          <p:nvPr>
            <p:ph type="sldNum" sz="quarter" idx="10"/>
          </p:nvPr>
        </p:nvSpPr>
        <p:spPr/>
        <p:txBody>
          <a:bodyPr/>
          <a:lstStyle/>
          <a:p>
            <a:fld id="{092AAA86-58BF-42A0-BFA8-CC8998285B48}" type="slidenum">
              <a:rPr lang="en-GB" smtClean="0"/>
              <a:pPr/>
              <a:t>29</a:t>
            </a:fld>
            <a:endParaRPr lang="en-GB"/>
          </a:p>
        </p:txBody>
      </p:sp>
    </p:spTree>
    <p:extLst>
      <p:ext uri="{BB962C8B-B14F-4D97-AF65-F5344CB8AC3E}">
        <p14:creationId xmlns:p14="http://schemas.microsoft.com/office/powerpoint/2010/main" val="3019789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 want to maximize</a:t>
            </a:r>
            <a:r>
              <a:rPr lang="en-US" altLang="en-US" baseline="0" dirty="0"/>
              <a:t> the use of regional resources we have available locally. Beat anaphylaxis – most asthmatics will also have allergies. </a:t>
            </a:r>
            <a:endParaRPr lang="en-US" alt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77C4C696-AEED-49C8-ACF5-21248FE248FB}" type="slidenum">
              <a:rPr lang="en-GB" altLang="en-US" smtClean="0"/>
              <a:pPr/>
              <a:t>30</a:t>
            </a:fld>
            <a:endParaRPr lang="en-GB" altLang="en-US"/>
          </a:p>
        </p:txBody>
      </p:sp>
    </p:spTree>
    <p:extLst>
      <p:ext uri="{BB962C8B-B14F-4D97-AF65-F5344CB8AC3E}">
        <p14:creationId xmlns:p14="http://schemas.microsoft.com/office/powerpoint/2010/main" val="3497861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Itchy sneezy wheezy – hay fever generally doesn’t exist on it’s</a:t>
            </a:r>
            <a:r>
              <a:rPr lang="en-GB" baseline="0" dirty="0"/>
              <a:t> own – close link to asthma.</a:t>
            </a:r>
            <a:endParaRPr lang="en-GB" dirty="0"/>
          </a:p>
        </p:txBody>
      </p:sp>
      <p:sp>
        <p:nvSpPr>
          <p:cNvPr id="4" name="Slide Number Placeholder 3"/>
          <p:cNvSpPr>
            <a:spLocks noGrp="1"/>
          </p:cNvSpPr>
          <p:nvPr>
            <p:ph type="sldNum" sz="quarter" idx="10"/>
          </p:nvPr>
        </p:nvSpPr>
        <p:spPr/>
        <p:txBody>
          <a:bodyPr/>
          <a:lstStyle/>
          <a:p>
            <a:fld id="{092AAA86-58BF-42A0-BFA8-CC8998285B48}" type="slidenum">
              <a:rPr lang="en-GB" smtClean="0"/>
              <a:pPr/>
              <a:t>31</a:t>
            </a:fld>
            <a:endParaRPr lang="en-GB"/>
          </a:p>
        </p:txBody>
      </p:sp>
    </p:spTree>
    <p:extLst>
      <p:ext uri="{BB962C8B-B14F-4D97-AF65-F5344CB8AC3E}">
        <p14:creationId xmlns:p14="http://schemas.microsoft.com/office/powerpoint/2010/main" val="300981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classes have between 2 and 3 children with asthma diagnosis. </a:t>
            </a:r>
          </a:p>
          <a:p>
            <a:endParaRPr lang="en-GB" dirty="0"/>
          </a:p>
        </p:txBody>
      </p:sp>
      <p:sp>
        <p:nvSpPr>
          <p:cNvPr id="4" name="Slide Number Placeholder 3"/>
          <p:cNvSpPr>
            <a:spLocks noGrp="1"/>
          </p:cNvSpPr>
          <p:nvPr>
            <p:ph type="sldNum" sz="quarter" idx="10"/>
          </p:nvPr>
        </p:nvSpPr>
        <p:spPr/>
        <p:txBody>
          <a:bodyPr/>
          <a:lstStyle/>
          <a:p>
            <a:fld id="{7E05B12B-7AE9-4F77-83D3-FF528594B049}" type="slidenum">
              <a:rPr lang="en-GB" smtClean="0"/>
              <a:t>6</a:t>
            </a:fld>
            <a:endParaRPr lang="en-GB"/>
          </a:p>
        </p:txBody>
      </p:sp>
    </p:spTree>
    <p:extLst>
      <p:ext uri="{BB962C8B-B14F-4D97-AF65-F5344CB8AC3E}">
        <p14:creationId xmlns:p14="http://schemas.microsoft.com/office/powerpoint/2010/main" val="2735104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NRAD 2014 Asthma Kills – Review looking at 195 deaths, 28 were under 19 years old (recorded between Feb 2012-Feb 2013) 90% of deaths in the children under 19yrs considered avoidable.</a:t>
            </a:r>
          </a:p>
          <a:p>
            <a:r>
              <a:rPr lang="en-US" dirty="0"/>
              <a:t>Inappropriate treatment, no reviews, no asthma action plans and failure to recognise worsening asthma are major factors. It has been 10 years since these figures and despite their findings children continue to die.</a:t>
            </a:r>
          </a:p>
          <a:p>
            <a:endParaRPr lang="en-US" dirty="0"/>
          </a:p>
          <a:p>
            <a:r>
              <a:rPr lang="en-US" dirty="0"/>
              <a:t>There has been a small reduction in the total amount of deaths among children and young people as a result of asthma. In 2017, 17 0-14 year olds and 22 5-24 year olds died in the UK. </a:t>
            </a:r>
          </a:p>
          <a:p>
            <a:endParaRPr lang="en-US" dirty="0"/>
          </a:p>
          <a:p>
            <a:r>
              <a:rPr lang="en-US" dirty="0"/>
              <a:t>HSIB - investigation looked at the risks involved in the management of children aged 16 years and under diagnosed with asthma. Diagnosis and the management of asthma, particularly in children and young people, can be complex. It is important to get it right, as otherwise significant harm or death can result.</a:t>
            </a:r>
          </a:p>
          <a:p>
            <a:endParaRPr lang="en-US" dirty="0"/>
          </a:p>
          <a:p>
            <a:r>
              <a:rPr lang="en-US" dirty="0"/>
              <a:t>NACAP – clinical audit recommendations from children admitted to hospital. This is on going. </a:t>
            </a:r>
          </a:p>
          <a:p>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7E05B12B-7AE9-4F77-83D3-FF528594B049}" type="slidenum">
              <a:rPr lang="en-GB" smtClean="0"/>
              <a:t>7</a:t>
            </a:fld>
            <a:endParaRPr lang="en-GB"/>
          </a:p>
        </p:txBody>
      </p:sp>
    </p:spTree>
    <p:extLst>
      <p:ext uri="{BB962C8B-B14F-4D97-AF65-F5344CB8AC3E}">
        <p14:creationId xmlns:p14="http://schemas.microsoft.com/office/powerpoint/2010/main" val="1917602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Bundle of care for children with asthma is phase one of a plan to support integrated care systems to deliver high quality asthma care.  A final and complete version was due in spring 2022 however this is not yet published. We are expecting this to be soon. </a:t>
            </a:r>
          </a:p>
          <a:p>
            <a:endParaRPr lang="en-GB" dirty="0"/>
          </a:p>
        </p:txBody>
      </p:sp>
      <p:sp>
        <p:nvSpPr>
          <p:cNvPr id="4" name="Slide Number Placeholder 3"/>
          <p:cNvSpPr>
            <a:spLocks noGrp="1"/>
          </p:cNvSpPr>
          <p:nvPr>
            <p:ph type="sldNum" sz="quarter" idx="10"/>
          </p:nvPr>
        </p:nvSpPr>
        <p:spPr/>
        <p:txBody>
          <a:bodyPr/>
          <a:lstStyle/>
          <a:p>
            <a:fld id="{7E05B12B-7AE9-4F77-83D3-FF528594B049}" type="slidenum">
              <a:rPr lang="en-GB" smtClean="0"/>
              <a:t>8</a:t>
            </a:fld>
            <a:endParaRPr lang="en-GB"/>
          </a:p>
        </p:txBody>
      </p:sp>
    </p:spTree>
    <p:extLst>
      <p:ext uri="{BB962C8B-B14F-4D97-AF65-F5344CB8AC3E}">
        <p14:creationId xmlns:p14="http://schemas.microsoft.com/office/powerpoint/2010/main" val="4261979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NHS England and NHS improvements ambition is to reduce avoidable harm to children and young people from asthma and improve their quality of life. This will be achieved by taking a whole system approach to asthma management.</a:t>
            </a:r>
          </a:p>
          <a:p>
            <a:r>
              <a:rPr lang="en-US" dirty="0"/>
              <a:t>The focus of the bundle is divided in to different strands:</a:t>
            </a:r>
          </a:p>
          <a:p>
            <a:r>
              <a:rPr lang="en-US" dirty="0" err="1"/>
              <a:t>Organisation</a:t>
            </a:r>
            <a:r>
              <a:rPr lang="en-US" dirty="0"/>
              <a:t> of care and leadership</a:t>
            </a:r>
          </a:p>
          <a:p>
            <a:r>
              <a:rPr lang="en-US" dirty="0"/>
              <a:t>Integrated care systems should have a named lead with asthma expertise who is responsible and accountable for the dissemination and implementation of asthma standards and good asthma practice.</a:t>
            </a:r>
          </a:p>
          <a:p>
            <a:r>
              <a:rPr lang="en-US" dirty="0"/>
              <a:t>Environmental impacts</a:t>
            </a:r>
          </a:p>
          <a:p>
            <a:r>
              <a:rPr lang="en-US" dirty="0"/>
              <a:t>All professionals should understand the dangers of air pollution, indoor air quality and parental smoking and ensure they discuss these risks.</a:t>
            </a:r>
          </a:p>
          <a:p>
            <a:r>
              <a:rPr lang="en-US" dirty="0"/>
              <a:t>Early and accurate diagnosis</a:t>
            </a:r>
          </a:p>
          <a:p>
            <a:r>
              <a:rPr lang="en-US" dirty="0"/>
              <a:t>Should be based on clinical features of a comprehensive history, diagnosis should be recorded in the notes and coded accordingly. </a:t>
            </a:r>
          </a:p>
          <a:p>
            <a:r>
              <a:rPr lang="en-US" dirty="0"/>
              <a:t>Effective Preventative Medicine</a:t>
            </a:r>
          </a:p>
          <a:p>
            <a:r>
              <a:rPr lang="en-US" dirty="0"/>
              <a:t>ALL children should have a PAAP. Prescription of inhaler should be appropriate and education given. Regular reviews should be undertaken.</a:t>
            </a:r>
          </a:p>
          <a:p>
            <a:r>
              <a:rPr lang="en-US" dirty="0"/>
              <a:t>Managing exacerbations</a:t>
            </a:r>
          </a:p>
          <a:p>
            <a:r>
              <a:rPr lang="en-US" dirty="0"/>
              <a:t>National standards will be published re. assessment/treatment/referral/discharge planning and f/up.</a:t>
            </a:r>
          </a:p>
          <a:p>
            <a:r>
              <a:rPr lang="en-US" dirty="0"/>
              <a:t>Severe Asthma</a:t>
            </a:r>
          </a:p>
          <a:p>
            <a:r>
              <a:rPr lang="en-US" dirty="0"/>
              <a:t>Each ICS should ensure that CYP with severe asthma should have access to a difficult to treat asthma service.</a:t>
            </a:r>
          </a:p>
          <a:p>
            <a:r>
              <a:rPr lang="en-US" dirty="0"/>
              <a:t>Training and Education</a:t>
            </a:r>
          </a:p>
          <a:p>
            <a:r>
              <a:rPr lang="en-US" dirty="0"/>
              <a:t>All people involved in the care of CYP should be trained to the appropriate level.  Several Tiers. </a:t>
            </a:r>
          </a:p>
          <a:p>
            <a:r>
              <a:rPr lang="en-US" dirty="0"/>
              <a:t>Data and Digital</a:t>
            </a:r>
          </a:p>
          <a:p>
            <a:r>
              <a:rPr lang="en-US" dirty="0"/>
              <a:t>NHS data should be shared and used more efficiently. This can help identify variations in care, Prescribing and monitoring any changes that are implemented. This includes better use of remote consultations and asthma apps, making it easy for people to attend appointments and self manage effectively. </a:t>
            </a:r>
          </a:p>
          <a:p>
            <a:endParaRPr lang="en-GB" dirty="0"/>
          </a:p>
        </p:txBody>
      </p:sp>
      <p:sp>
        <p:nvSpPr>
          <p:cNvPr id="4" name="Slide Number Placeholder 3"/>
          <p:cNvSpPr>
            <a:spLocks noGrp="1"/>
          </p:cNvSpPr>
          <p:nvPr>
            <p:ph type="sldNum" sz="quarter" idx="10"/>
          </p:nvPr>
        </p:nvSpPr>
        <p:spPr/>
        <p:txBody>
          <a:bodyPr/>
          <a:lstStyle/>
          <a:p>
            <a:fld id="{7E05B12B-7AE9-4F77-83D3-FF528594B049}" type="slidenum">
              <a:rPr lang="en-GB" smtClean="0"/>
              <a:t>9</a:t>
            </a:fld>
            <a:endParaRPr lang="en-GB"/>
          </a:p>
        </p:txBody>
      </p:sp>
    </p:spTree>
    <p:extLst>
      <p:ext uri="{BB962C8B-B14F-4D97-AF65-F5344CB8AC3E}">
        <p14:creationId xmlns:p14="http://schemas.microsoft.com/office/powerpoint/2010/main" val="2207395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Asthma Leadership Group wanted to gain an insight in to what was already available in Primary care in the North East and North Cumbria. A questionnaire was devised and sent out in December 2021. Thank you for those who responded as we understand that this was sent during a  difficult time. We do not underestimate the pressures of primary care. </a:t>
            </a:r>
          </a:p>
          <a:p>
            <a:endParaRPr lang="en-GB" dirty="0"/>
          </a:p>
        </p:txBody>
      </p:sp>
      <p:sp>
        <p:nvSpPr>
          <p:cNvPr id="4" name="Slide Number Placeholder 3"/>
          <p:cNvSpPr>
            <a:spLocks noGrp="1"/>
          </p:cNvSpPr>
          <p:nvPr>
            <p:ph type="sldNum" sz="quarter" idx="10"/>
          </p:nvPr>
        </p:nvSpPr>
        <p:spPr/>
        <p:txBody>
          <a:bodyPr/>
          <a:lstStyle/>
          <a:p>
            <a:fld id="{7E05B12B-7AE9-4F77-83D3-FF528594B049}" type="slidenum">
              <a:rPr lang="en-GB" smtClean="0"/>
              <a:t>10</a:t>
            </a:fld>
            <a:endParaRPr lang="en-GB"/>
          </a:p>
        </p:txBody>
      </p:sp>
    </p:spTree>
    <p:extLst>
      <p:ext uri="{BB962C8B-B14F-4D97-AF65-F5344CB8AC3E}">
        <p14:creationId xmlns:p14="http://schemas.microsoft.com/office/powerpoint/2010/main" val="1862529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pharmacists – hold sessions in practice for advice or questions. </a:t>
            </a:r>
          </a:p>
          <a:p>
            <a:endParaRPr lang="en-US" dirty="0"/>
          </a:p>
          <a:p>
            <a:endParaRPr lang="en-GB" dirty="0"/>
          </a:p>
        </p:txBody>
      </p:sp>
      <p:sp>
        <p:nvSpPr>
          <p:cNvPr id="4" name="Slide Number Placeholder 3"/>
          <p:cNvSpPr>
            <a:spLocks noGrp="1"/>
          </p:cNvSpPr>
          <p:nvPr>
            <p:ph type="sldNum" sz="quarter" idx="10"/>
          </p:nvPr>
        </p:nvSpPr>
        <p:spPr/>
        <p:txBody>
          <a:bodyPr/>
          <a:lstStyle/>
          <a:p>
            <a:fld id="{7E05B12B-7AE9-4F77-83D3-FF528594B049}" type="slidenum">
              <a:rPr lang="en-GB" smtClean="0"/>
              <a:t>12</a:t>
            </a:fld>
            <a:endParaRPr lang="en-GB"/>
          </a:p>
        </p:txBody>
      </p:sp>
    </p:spTree>
    <p:extLst>
      <p:ext uri="{BB962C8B-B14F-4D97-AF65-F5344CB8AC3E}">
        <p14:creationId xmlns:p14="http://schemas.microsoft.com/office/powerpoint/2010/main" val="102482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young girl is the first asthma death where air pollution was recorded as a cause of death. Air pollution was a significant contributory fact to both the induction and exacerbations of her asthma. During the course of her illness between 2010 and 2013 she was exposed to levels of nitrogen dioxide and particulate matter in excess of WHO guidelines. The principal source of her exposure was traffic emissions. </a:t>
            </a:r>
          </a:p>
          <a:p>
            <a:endParaRPr lang="en-US" dirty="0"/>
          </a:p>
          <a:p>
            <a:r>
              <a:rPr lang="en-US" dirty="0"/>
              <a:t>Air pollution can be both indoor and outdoor such as - smoking, </a:t>
            </a:r>
            <a:r>
              <a:rPr lang="en-US" dirty="0" err="1"/>
              <a:t>moulds</a:t>
            </a:r>
            <a:r>
              <a:rPr lang="en-US" dirty="0"/>
              <a:t>, wood burning stoves, perfumes, plug ins, cleaning products, paints etc. and  is associated with: </a:t>
            </a:r>
          </a:p>
          <a:p>
            <a:r>
              <a:rPr lang="en-US" dirty="0"/>
              <a:t>Higher incidence and prevalence of asthma</a:t>
            </a:r>
          </a:p>
          <a:p>
            <a:r>
              <a:rPr lang="en-US" dirty="0"/>
              <a:t>Asthma symptoms</a:t>
            </a:r>
          </a:p>
          <a:p>
            <a:r>
              <a:rPr lang="en-US" dirty="0"/>
              <a:t>Asthma attacks and </a:t>
            </a:r>
            <a:r>
              <a:rPr lang="en-US" dirty="0" err="1"/>
              <a:t>hospitalisations</a:t>
            </a:r>
            <a:endParaRPr lang="en-US" dirty="0"/>
          </a:p>
          <a:p>
            <a:endParaRPr lang="en-GB" dirty="0"/>
          </a:p>
        </p:txBody>
      </p:sp>
      <p:sp>
        <p:nvSpPr>
          <p:cNvPr id="4" name="Slide Number Placeholder 3"/>
          <p:cNvSpPr>
            <a:spLocks noGrp="1"/>
          </p:cNvSpPr>
          <p:nvPr>
            <p:ph type="sldNum" sz="quarter" idx="10"/>
          </p:nvPr>
        </p:nvSpPr>
        <p:spPr/>
        <p:txBody>
          <a:bodyPr/>
          <a:lstStyle/>
          <a:p>
            <a:fld id="{7E05B12B-7AE9-4F77-83D3-FF528594B049}" type="slidenum">
              <a:rPr lang="en-GB" smtClean="0"/>
              <a:t>13</a:t>
            </a:fld>
            <a:endParaRPr lang="en-GB"/>
          </a:p>
        </p:txBody>
      </p:sp>
    </p:spTree>
    <p:extLst>
      <p:ext uri="{BB962C8B-B14F-4D97-AF65-F5344CB8AC3E}">
        <p14:creationId xmlns:p14="http://schemas.microsoft.com/office/powerpoint/2010/main" val="24388913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203325"/>
            <a:ext cx="6265863" cy="384721"/>
          </a:xfrm>
        </p:spPr>
        <p:txBody>
          <a:bodyPr bIns="0" anchor="t" anchorCtr="0"/>
          <a:lstStyle>
            <a:lvl1pPr>
              <a:defRPr>
                <a:solidFill>
                  <a:schemeClr val="tx2"/>
                </a:solidFill>
              </a:defRPr>
            </a:lvl1pPr>
          </a:lstStyle>
          <a:p>
            <a:endParaRPr lang="en-GB" dirty="0"/>
          </a:p>
        </p:txBody>
      </p:sp>
      <p:sp>
        <p:nvSpPr>
          <p:cNvPr id="5" name="TextBox 4"/>
          <p:cNvSpPr txBox="1"/>
          <p:nvPr userDrawn="1"/>
        </p:nvSpPr>
        <p:spPr>
          <a:xfrm>
            <a:off x="0" y="4659982"/>
            <a:ext cx="9144000" cy="307777"/>
          </a:xfrm>
          <a:prstGeom prst="rect">
            <a:avLst/>
          </a:prstGeom>
          <a:noFill/>
        </p:spPr>
        <p:txBody>
          <a:bodyPr wrap="square" rtlCol="0">
            <a:spAutoFit/>
          </a:bodyPr>
          <a:lstStyle/>
          <a:p>
            <a:pPr algn="ctr"/>
            <a:r>
              <a:rPr lang="en-US" sz="1400" b="1" dirty="0">
                <a:solidFill>
                  <a:schemeClr val="bg1"/>
                </a:solidFill>
              </a:rPr>
              <a:t>Follow us @</a:t>
            </a:r>
            <a:r>
              <a:rPr lang="en-US" sz="1400" b="1" dirty="0" err="1">
                <a:solidFill>
                  <a:schemeClr val="bg1"/>
                </a:solidFill>
              </a:rPr>
              <a:t>EveryChildNENC</a:t>
            </a:r>
            <a:endParaRPr lang="en-GB" sz="1400" b="1" dirty="0">
              <a:solidFill>
                <a:schemeClr val="bg1"/>
              </a:solidFill>
            </a:endParaRPr>
          </a:p>
        </p:txBody>
      </p:sp>
      <p:sp>
        <p:nvSpPr>
          <p:cNvPr id="7" name="Text Placeholder 6"/>
          <p:cNvSpPr>
            <a:spLocks noGrp="1"/>
          </p:cNvSpPr>
          <p:nvPr>
            <p:ph type="body" sz="quarter" idx="10"/>
          </p:nvPr>
        </p:nvSpPr>
        <p:spPr>
          <a:xfrm>
            <a:off x="1835149" y="1563638"/>
            <a:ext cx="6265863" cy="384721"/>
          </a:xfrm>
        </p:spPr>
        <p:txBody>
          <a:bodyPr wrap="square" bIns="0">
            <a:spAutoFit/>
          </a:bodyPr>
          <a:lstStyle>
            <a:lvl1pPr marL="0" indent="0">
              <a:buNone/>
              <a:defRPr sz="2200">
                <a:solidFill>
                  <a:schemeClr val="tx2"/>
                </a:solidFill>
              </a:defRPr>
            </a:lvl1pPr>
          </a:lstStyle>
          <a:p>
            <a:pPr lvl="0"/>
            <a:endParaRPr lang="en-GB" dirty="0"/>
          </a:p>
        </p:txBody>
      </p:sp>
      <p:sp>
        <p:nvSpPr>
          <p:cNvPr id="9" name="Text Placeholder 8"/>
          <p:cNvSpPr>
            <a:spLocks noGrp="1"/>
          </p:cNvSpPr>
          <p:nvPr>
            <p:ph type="body" sz="quarter" idx="11" hasCustomPrompt="1"/>
          </p:nvPr>
        </p:nvSpPr>
        <p:spPr>
          <a:xfrm>
            <a:off x="1833579" y="1923678"/>
            <a:ext cx="6267433" cy="292388"/>
          </a:xfrm>
        </p:spPr>
        <p:txBody>
          <a:bodyPr wrap="square" bIns="0">
            <a:spAutoFit/>
          </a:bodyPr>
          <a:lstStyle>
            <a:lvl1pPr marL="0" indent="0">
              <a:buNone/>
              <a:defRPr/>
            </a:lvl1pPr>
          </a:lstStyle>
          <a:p>
            <a:pPr lvl="0"/>
            <a:r>
              <a:rPr lang="en-US" dirty="0"/>
              <a:t>Subtitle</a:t>
            </a:r>
            <a:endParaRPr lang="en-GB" dirty="0"/>
          </a:p>
        </p:txBody>
      </p:sp>
    </p:spTree>
    <p:extLst>
      <p:ext uri="{BB962C8B-B14F-4D97-AF65-F5344CB8AC3E}">
        <p14:creationId xmlns:p14="http://schemas.microsoft.com/office/powerpoint/2010/main" val="452344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2" name="Title 1"/>
          <p:cNvSpPr>
            <a:spLocks noGrp="1"/>
          </p:cNvSpPr>
          <p:nvPr>
            <p:ph type="title"/>
          </p:nvPr>
        </p:nvSpPr>
        <p:spPr>
          <a:xfrm>
            <a:off x="1042988" y="700703"/>
            <a:ext cx="7058025" cy="430887"/>
          </a:xfrm>
        </p:spPr>
        <p:txBody>
          <a:bodyPr/>
          <a:lstStyle>
            <a:lvl1pPr>
              <a:defRPr>
                <a:solidFill>
                  <a:schemeClr val="tx2"/>
                </a:solidFill>
              </a:defRPr>
            </a:lvl1pPr>
          </a:lstStyle>
          <a:p>
            <a:r>
              <a:rPr lang="en-US"/>
              <a:t>Click to edit Master title style</a:t>
            </a:r>
            <a:endParaRPr lang="en-GB"/>
          </a:p>
        </p:txBody>
      </p:sp>
      <p:sp>
        <p:nvSpPr>
          <p:cNvPr id="4" name="Content Placeholder 3"/>
          <p:cNvSpPr>
            <a:spLocks noGrp="1"/>
          </p:cNvSpPr>
          <p:nvPr>
            <p:ph sz="quarter" idx="10"/>
          </p:nvPr>
        </p:nvSpPr>
        <p:spPr>
          <a:xfrm>
            <a:off x="1042987" y="1203324"/>
            <a:ext cx="7058025" cy="3600673"/>
          </a:xfrm>
        </p:spPr>
        <p:txBody>
          <a:bodyPr/>
          <a:lstStyle>
            <a:lvl2pPr>
              <a:defRPr>
                <a:solidFill>
                  <a:schemeClr val="tx2"/>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61888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288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15635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2988" y="700703"/>
            <a:ext cx="7058025" cy="430887"/>
          </a:xfrm>
          <a:prstGeom prst="rect">
            <a:avLst/>
          </a:prstGeom>
        </p:spPr>
        <p:txBody>
          <a:bodyPr vert="horz" wrap="square" lIns="91440" tIns="45720" rIns="91440" bIns="45720" rtlCol="0" anchor="b" anchorCtr="0">
            <a:spAutoFit/>
          </a:bodyPr>
          <a:lstStyle/>
          <a:p>
            <a:r>
              <a:rPr lang="en-US" dirty="0"/>
              <a:t>Click to edit Master title style</a:t>
            </a:r>
            <a:endParaRPr lang="en-GB" dirty="0"/>
          </a:p>
        </p:txBody>
      </p:sp>
      <p:sp>
        <p:nvSpPr>
          <p:cNvPr id="3" name="Text Placeholder 2"/>
          <p:cNvSpPr>
            <a:spLocks noGrp="1"/>
          </p:cNvSpPr>
          <p:nvPr>
            <p:ph type="body" idx="1"/>
          </p:nvPr>
        </p:nvSpPr>
        <p:spPr>
          <a:xfrm>
            <a:off x="1042988" y="1203598"/>
            <a:ext cx="7058025"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0210767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Lst>
  <p:txStyles>
    <p:titleStyle>
      <a:lvl1pPr algn="l" defTabSz="914400" rtl="0" eaLnBrk="1" latinLnBrk="0" hangingPunct="1">
        <a:spcBef>
          <a:spcPct val="0"/>
        </a:spcBef>
        <a:buNone/>
        <a:defRPr sz="22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9.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0.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8" Type="http://schemas.openxmlformats.org/officeDocument/2006/relationships/hyperlink" Target="https://www.itchysneezywheezy.co.uk/" TargetMode="External"/><Relationship Id="rId13" Type="http://schemas.openxmlformats.org/officeDocument/2006/relationships/image" Target="../media/image35.png"/><Relationship Id="rId3" Type="http://schemas.openxmlformats.org/officeDocument/2006/relationships/slideLayout" Target="../slideLayouts/slideLayout4.xml"/><Relationship Id="rId7" Type="http://schemas.openxmlformats.org/officeDocument/2006/relationships/hyperlink" Target="https://www.asthma.org.uk/" TargetMode="External"/><Relationship Id="rId12" Type="http://schemas.openxmlformats.org/officeDocument/2006/relationships/image" Target="../media/image3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s://www.nenc-healthiertogether.nhs.uk/" TargetMode="External"/><Relationship Id="rId11" Type="http://schemas.openxmlformats.org/officeDocument/2006/relationships/image" Target="../media/image33.png"/><Relationship Id="rId5" Type="http://schemas.openxmlformats.org/officeDocument/2006/relationships/hyperlink" Target="https://www.beatasthma.co.uk/" TargetMode="External"/><Relationship Id="rId10" Type="http://schemas.openxmlformats.org/officeDocument/2006/relationships/image" Target="../media/image32.png"/><Relationship Id="rId4" Type="http://schemas.openxmlformats.org/officeDocument/2006/relationships/notesSlide" Target="../notesSlides/notesSlide27.xml"/><Relationship Id="rId9" Type="http://schemas.openxmlformats.org/officeDocument/2006/relationships/image" Target="../media/image31.png"/><Relationship Id="rId1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mailto:england.northernchildnetwork@nhs.net" TargetMode="External"/><Relationship Id="rId5" Type="http://schemas.openxmlformats.org/officeDocument/2006/relationships/hyperlink" Target="https://nhsjoinourjourney.org.uk/what-we-are-doing/priorities/optimising-health-services/child-health-and-wellbeing-network/" TargetMode="Externa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32699-F8B1-4FE6-9E5B-B1E3C8333088}"/>
              </a:ext>
            </a:extLst>
          </p:cNvPr>
          <p:cNvSpPr>
            <a:spLocks noGrp="1"/>
          </p:cNvSpPr>
          <p:nvPr>
            <p:ph type="title"/>
          </p:nvPr>
        </p:nvSpPr>
        <p:spPr>
          <a:xfrm>
            <a:off x="1439068" y="915566"/>
            <a:ext cx="6265863" cy="1123384"/>
          </a:xfrm>
        </p:spPr>
        <p:txBody>
          <a:bodyPr/>
          <a:lstStyle/>
          <a:p>
            <a:r>
              <a:rPr lang="en-GB" sz="2400" dirty="0">
                <a:solidFill>
                  <a:srgbClr val="002060"/>
                </a:solidFill>
              </a:rPr>
              <a:t>North East and North Cumbria’s Child Health and Wellbeing Network</a:t>
            </a:r>
            <a:br>
              <a:rPr lang="en-GB" sz="2400" dirty="0">
                <a:solidFill>
                  <a:srgbClr val="002060"/>
                </a:solidFill>
              </a:rPr>
            </a:br>
            <a:endParaRPr lang="en-GB" dirty="0"/>
          </a:p>
        </p:txBody>
      </p:sp>
      <p:sp>
        <p:nvSpPr>
          <p:cNvPr id="3" name="Text Placeholder 2">
            <a:extLst>
              <a:ext uri="{FF2B5EF4-FFF2-40B4-BE49-F238E27FC236}">
                <a16:creationId xmlns:a16="http://schemas.microsoft.com/office/drawing/2014/main" id="{4EE5A95E-5F66-4C88-89B1-BFADD929717C}"/>
              </a:ext>
            </a:extLst>
          </p:cNvPr>
          <p:cNvSpPr>
            <a:spLocks noGrp="1"/>
          </p:cNvSpPr>
          <p:nvPr>
            <p:ph type="body" sz="quarter" idx="10"/>
          </p:nvPr>
        </p:nvSpPr>
        <p:spPr>
          <a:xfrm>
            <a:off x="1439067" y="2036635"/>
            <a:ext cx="6265863" cy="1535805"/>
          </a:xfrm>
        </p:spPr>
        <p:txBody>
          <a:bodyPr/>
          <a:lstStyle/>
          <a:p>
            <a:pPr algn="ctr"/>
            <a:r>
              <a:rPr lang="en-GB" sz="2400" i="1" dirty="0">
                <a:solidFill>
                  <a:srgbClr val="002060"/>
                </a:solidFill>
              </a:rPr>
              <a:t>Feel free to Tweet throughout </a:t>
            </a:r>
            <a:r>
              <a:rPr lang="en-GB" sz="2000" dirty="0"/>
              <a:t>@EveryChildNENC </a:t>
            </a:r>
            <a:endParaRPr lang="en-GB" sz="2000" i="1" dirty="0">
              <a:solidFill>
                <a:srgbClr val="002060"/>
              </a:solidFill>
            </a:endParaRPr>
          </a:p>
          <a:p>
            <a:pPr algn="ctr"/>
            <a:r>
              <a:rPr lang="en-GB" sz="2400" i="1" dirty="0">
                <a:solidFill>
                  <a:srgbClr val="002060"/>
                </a:solidFill>
              </a:rPr>
              <a:t> and join our Network here via the QR code  </a:t>
            </a:r>
          </a:p>
        </p:txBody>
      </p:sp>
      <p:pic>
        <p:nvPicPr>
          <p:cNvPr id="5" name="Picture 2">
            <a:extLst>
              <a:ext uri="{FF2B5EF4-FFF2-40B4-BE49-F238E27FC236}">
                <a16:creationId xmlns:a16="http://schemas.microsoft.com/office/drawing/2014/main" id="{38E638EF-7B5D-4F9E-87C8-419ED39FB0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1940" y="3577871"/>
            <a:ext cx="1080120" cy="104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6BE36F25-B6A7-4B51-AFD9-85BA9ED43A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62304987"/>
      </p:ext>
    </p:extLst>
  </p:cSld>
  <p:clrMapOvr>
    <a:masterClrMapping/>
  </p:clrMapOvr>
  <mc:AlternateContent xmlns:mc="http://schemas.openxmlformats.org/markup-compatibility/2006" xmlns:p14="http://schemas.microsoft.com/office/powerpoint/2010/main">
    <mc:Choice Requires="p14">
      <p:transition spd="slow" p14:dur="2000" advTm="11579"/>
    </mc:Choice>
    <mc:Fallback xmlns="">
      <p:transition spd="slow" advTm="11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8B6CD0-8BBD-4C34-B846-E0BE2EE10587}"/>
              </a:ext>
            </a:extLst>
          </p:cNvPr>
          <p:cNvSpPr>
            <a:spLocks noGrp="1"/>
          </p:cNvSpPr>
          <p:nvPr>
            <p:ph type="title"/>
          </p:nvPr>
        </p:nvSpPr>
        <p:spPr>
          <a:xfrm>
            <a:off x="899592" y="236716"/>
            <a:ext cx="7058025" cy="461665"/>
          </a:xfrm>
        </p:spPr>
        <p:txBody>
          <a:bodyPr/>
          <a:lstStyle/>
          <a:p>
            <a:r>
              <a:rPr lang="en-GB" sz="2400" dirty="0"/>
              <a:t>Primary Care Survey</a:t>
            </a:r>
            <a:endParaRPr lang="en-GB" dirty="0"/>
          </a:p>
        </p:txBody>
      </p:sp>
      <p:sp>
        <p:nvSpPr>
          <p:cNvPr id="6" name="Content Placeholder 2">
            <a:extLst>
              <a:ext uri="{FF2B5EF4-FFF2-40B4-BE49-F238E27FC236}">
                <a16:creationId xmlns:a16="http://schemas.microsoft.com/office/drawing/2014/main" id="{110681BE-D4B5-461B-823D-6B89A4622F25}"/>
              </a:ext>
            </a:extLst>
          </p:cNvPr>
          <p:cNvSpPr txBox="1">
            <a:spLocks/>
          </p:cNvSpPr>
          <p:nvPr/>
        </p:nvSpPr>
        <p:spPr>
          <a:xfrm>
            <a:off x="267568" y="1203598"/>
            <a:ext cx="4824536" cy="3456384"/>
          </a:xfrm>
          <a:prstGeom prst="rect">
            <a:avLst/>
          </a:prstGeom>
        </p:spPr>
        <p:txBody>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b="0" dirty="0"/>
              <a:t>104 responses from across the region </a:t>
            </a:r>
          </a:p>
          <a:p>
            <a:r>
              <a:rPr lang="en-GB" sz="2000" b="0" dirty="0"/>
              <a:t>Online ( MS Forms)</a:t>
            </a:r>
          </a:p>
          <a:p>
            <a:r>
              <a:rPr lang="en-GB" sz="2000" b="0" dirty="0"/>
              <a:t>20</a:t>
            </a:r>
            <a:r>
              <a:rPr lang="en-GB" sz="2000" b="0" baseline="30000" dirty="0"/>
              <a:t>th</a:t>
            </a:r>
            <a:r>
              <a:rPr lang="en-GB" sz="2000" b="0" dirty="0"/>
              <a:t> December 2021 to 13</a:t>
            </a:r>
            <a:r>
              <a:rPr lang="en-GB" sz="2000" b="0" baseline="30000" dirty="0"/>
              <a:t>th</a:t>
            </a:r>
            <a:r>
              <a:rPr lang="en-GB" sz="2000" b="0" dirty="0"/>
              <a:t> February 2022</a:t>
            </a:r>
          </a:p>
          <a:p>
            <a:r>
              <a:rPr lang="en-GB" sz="2000" b="0" dirty="0"/>
              <a:t>Average completion time 10.5 minutes</a:t>
            </a:r>
          </a:p>
          <a:p>
            <a:r>
              <a:rPr lang="en-GB" sz="2000" b="0" dirty="0"/>
              <a:t>Return rate of about 18%(around 570 GP Practices in NENC)</a:t>
            </a:r>
          </a:p>
          <a:p>
            <a:r>
              <a:rPr lang="en-GB" sz="2000" b="0" dirty="0"/>
              <a:t>All areas represented</a:t>
            </a:r>
          </a:p>
          <a:p>
            <a:pPr marL="0" indent="0">
              <a:buFont typeface="Arial" pitchFamily="34" charset="0"/>
              <a:buNone/>
            </a:pPr>
            <a:endParaRPr lang="en-GB" sz="2400" dirty="0"/>
          </a:p>
          <a:p>
            <a:endParaRPr lang="en-GB" sz="2400" dirty="0"/>
          </a:p>
          <a:p>
            <a:pPr marL="0" indent="0">
              <a:buFont typeface="Arial" pitchFamily="34" charset="0"/>
              <a:buNone/>
            </a:pPr>
            <a:endParaRPr lang="en-GB" dirty="0"/>
          </a:p>
        </p:txBody>
      </p:sp>
      <p:pic>
        <p:nvPicPr>
          <p:cNvPr id="7" name="Picture 6">
            <a:extLst>
              <a:ext uri="{FF2B5EF4-FFF2-40B4-BE49-F238E27FC236}">
                <a16:creationId xmlns:a16="http://schemas.microsoft.com/office/drawing/2014/main" id="{BEC7D60C-CAA8-41DE-A20F-E0E5D8D9CD13}"/>
              </a:ext>
            </a:extLst>
          </p:cNvPr>
          <p:cNvPicPr>
            <a:picLocks noChangeAspect="1"/>
          </p:cNvPicPr>
          <p:nvPr/>
        </p:nvPicPr>
        <p:blipFill>
          <a:blip r:embed="rId5"/>
          <a:stretch>
            <a:fillRect/>
          </a:stretch>
        </p:blipFill>
        <p:spPr>
          <a:xfrm>
            <a:off x="5396535" y="1779662"/>
            <a:ext cx="3479897" cy="2304256"/>
          </a:xfrm>
          <a:prstGeom prst="rect">
            <a:avLst/>
          </a:prstGeom>
        </p:spPr>
      </p:pic>
      <p:pic>
        <p:nvPicPr>
          <p:cNvPr id="3" name="Audio 2">
            <a:hlinkClick r:id="" action="ppaction://media"/>
            <a:extLst>
              <a:ext uri="{FF2B5EF4-FFF2-40B4-BE49-F238E27FC236}">
                <a16:creationId xmlns:a16="http://schemas.microsoft.com/office/drawing/2014/main" id="{7268EFB2-F49A-4CC3-B5C0-63C1649192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412791013"/>
      </p:ext>
    </p:extLst>
  </p:cSld>
  <p:clrMapOvr>
    <a:masterClrMapping/>
  </p:clrMapOvr>
  <mc:AlternateContent xmlns:mc="http://schemas.openxmlformats.org/markup-compatibility/2006" xmlns:p14="http://schemas.microsoft.com/office/powerpoint/2010/main">
    <mc:Choice Requires="p14">
      <p:transition spd="slow" p14:dur="2000" advTm="27290"/>
    </mc:Choice>
    <mc:Fallback xmlns="">
      <p:transition spd="slow" advTm="27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8B6CD0-8BBD-4C34-B846-E0BE2EE10587}"/>
              </a:ext>
            </a:extLst>
          </p:cNvPr>
          <p:cNvSpPr>
            <a:spLocks noGrp="1"/>
          </p:cNvSpPr>
          <p:nvPr>
            <p:ph type="title"/>
          </p:nvPr>
        </p:nvSpPr>
        <p:spPr>
          <a:xfrm>
            <a:off x="899592" y="236716"/>
            <a:ext cx="7058025" cy="461665"/>
          </a:xfrm>
        </p:spPr>
        <p:txBody>
          <a:bodyPr/>
          <a:lstStyle/>
          <a:p>
            <a:r>
              <a:rPr lang="en-GB" sz="2400" dirty="0"/>
              <a:t>Demographics of Respondents</a:t>
            </a:r>
            <a:endParaRPr lang="en-GB" dirty="0"/>
          </a:p>
        </p:txBody>
      </p:sp>
      <p:graphicFrame>
        <p:nvGraphicFramePr>
          <p:cNvPr id="8" name="Content Placeholder 5">
            <a:extLst>
              <a:ext uri="{FF2B5EF4-FFF2-40B4-BE49-F238E27FC236}">
                <a16:creationId xmlns:a16="http://schemas.microsoft.com/office/drawing/2014/main" id="{E3529318-31C8-4FF4-A2A0-0E0D2B32BAC0}"/>
              </a:ext>
            </a:extLst>
          </p:cNvPr>
          <p:cNvGraphicFramePr>
            <a:graphicFrameLocks/>
          </p:cNvGraphicFramePr>
          <p:nvPr>
            <p:extLst>
              <p:ext uri="{D42A27DB-BD31-4B8C-83A1-F6EECF244321}">
                <p14:modId xmlns:p14="http://schemas.microsoft.com/office/powerpoint/2010/main" val="1035594630"/>
              </p:ext>
            </p:extLst>
          </p:nvPr>
        </p:nvGraphicFramePr>
        <p:xfrm>
          <a:off x="1043607" y="843558"/>
          <a:ext cx="7200801" cy="4063226"/>
        </p:xfrm>
        <a:graphic>
          <a:graphicData uri="http://schemas.openxmlformats.org/drawingml/2006/chart">
            <c:chart xmlns:c="http://schemas.openxmlformats.org/drawingml/2006/chart" xmlns:r="http://schemas.openxmlformats.org/officeDocument/2006/relationships" r:id="rId4"/>
          </a:graphicData>
        </a:graphic>
      </p:graphicFrame>
      <p:pic>
        <p:nvPicPr>
          <p:cNvPr id="4" name="Audio 3">
            <a:hlinkClick r:id="" action="ppaction://media"/>
            <a:extLst>
              <a:ext uri="{FF2B5EF4-FFF2-40B4-BE49-F238E27FC236}">
                <a16:creationId xmlns:a16="http://schemas.microsoft.com/office/drawing/2014/main" id="{705BBA41-0403-4D8D-A7C4-F7C10CC139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057382590"/>
      </p:ext>
    </p:extLst>
  </p:cSld>
  <p:clrMapOvr>
    <a:masterClrMapping/>
  </p:clrMapOvr>
  <mc:AlternateContent xmlns:mc="http://schemas.openxmlformats.org/markup-compatibility/2006" xmlns:p14="http://schemas.microsoft.com/office/powerpoint/2010/main">
    <mc:Choice Requires="p14">
      <p:transition spd="slow" p14:dur="2000" advTm="8043"/>
    </mc:Choice>
    <mc:Fallback xmlns="">
      <p:transition spd="slow" advTm="8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8B6CD0-8BBD-4C34-B846-E0BE2EE10587}"/>
              </a:ext>
            </a:extLst>
          </p:cNvPr>
          <p:cNvSpPr>
            <a:spLocks noGrp="1"/>
          </p:cNvSpPr>
          <p:nvPr>
            <p:ph type="title"/>
          </p:nvPr>
        </p:nvSpPr>
        <p:spPr>
          <a:xfrm>
            <a:off x="899592" y="236716"/>
            <a:ext cx="7058025" cy="461665"/>
          </a:xfrm>
        </p:spPr>
        <p:txBody>
          <a:bodyPr/>
          <a:lstStyle/>
          <a:p>
            <a:r>
              <a:rPr lang="en-GB" sz="2400" dirty="0"/>
              <a:t>Organisation and Leadership</a:t>
            </a:r>
            <a:endParaRPr lang="en-GB" dirty="0"/>
          </a:p>
        </p:txBody>
      </p:sp>
      <p:sp>
        <p:nvSpPr>
          <p:cNvPr id="4" name="Content Placeholder 2">
            <a:extLst>
              <a:ext uri="{FF2B5EF4-FFF2-40B4-BE49-F238E27FC236}">
                <a16:creationId xmlns:a16="http://schemas.microsoft.com/office/drawing/2014/main" id="{52E3C465-37DF-4787-9744-3B5F6183B10A}"/>
              </a:ext>
            </a:extLst>
          </p:cNvPr>
          <p:cNvSpPr txBox="1">
            <a:spLocks/>
          </p:cNvSpPr>
          <p:nvPr/>
        </p:nvSpPr>
        <p:spPr>
          <a:xfrm>
            <a:off x="683568" y="1059582"/>
            <a:ext cx="7776864" cy="3638023"/>
          </a:xfrm>
          <a:prstGeom prst="rect">
            <a:avLst/>
          </a:prstGeom>
        </p:spPr>
        <p:txBody>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200" b="0" dirty="0"/>
              <a:t>13% of respondents had a lead role within the CCG or Primary Care Network</a:t>
            </a:r>
          </a:p>
          <a:p>
            <a:pPr marL="0" indent="0">
              <a:buFont typeface="Arial" pitchFamily="34" charset="0"/>
              <a:buNone/>
            </a:pPr>
            <a:endParaRPr lang="en-GB" sz="2200" b="0" dirty="0"/>
          </a:p>
          <a:p>
            <a:r>
              <a:rPr lang="en-GB" sz="2200" b="0" dirty="0"/>
              <a:t>39% had a designated lead for Children and Young People </a:t>
            </a:r>
          </a:p>
          <a:p>
            <a:pPr marL="0" indent="0">
              <a:buFont typeface="Arial" pitchFamily="34" charset="0"/>
              <a:buNone/>
            </a:pPr>
            <a:endParaRPr lang="en-GB" sz="2200" b="0" dirty="0"/>
          </a:p>
          <a:p>
            <a:r>
              <a:rPr lang="en-GB" sz="2200" b="0" dirty="0"/>
              <a:t>67% had a lead for respiratory conditions in general</a:t>
            </a:r>
          </a:p>
          <a:p>
            <a:pPr marL="0" indent="0">
              <a:buFont typeface="Arial" pitchFamily="34" charset="0"/>
              <a:buNone/>
            </a:pPr>
            <a:endParaRPr lang="en-GB" sz="2200" b="0" dirty="0"/>
          </a:p>
          <a:p>
            <a:r>
              <a:rPr lang="en-GB" sz="2200" b="0" dirty="0"/>
              <a:t>39% have a link pharmacist</a:t>
            </a:r>
          </a:p>
          <a:p>
            <a:endParaRPr lang="en-GB" dirty="0"/>
          </a:p>
        </p:txBody>
      </p:sp>
      <p:pic>
        <p:nvPicPr>
          <p:cNvPr id="2" name="Audio 1">
            <a:hlinkClick r:id="" action="ppaction://media"/>
            <a:extLst>
              <a:ext uri="{FF2B5EF4-FFF2-40B4-BE49-F238E27FC236}">
                <a16:creationId xmlns:a16="http://schemas.microsoft.com/office/drawing/2014/main" id="{ECC0EA0E-BE2E-45ED-A963-045D6E5690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891004510"/>
      </p:ext>
    </p:extLst>
  </p:cSld>
  <p:clrMapOvr>
    <a:masterClrMapping/>
  </p:clrMapOvr>
  <mc:AlternateContent xmlns:mc="http://schemas.openxmlformats.org/markup-compatibility/2006" xmlns:p14="http://schemas.microsoft.com/office/powerpoint/2010/main">
    <mc:Choice Requires="p14">
      <p:transition spd="slow" p14:dur="2000" advTm="24575"/>
    </mc:Choice>
    <mc:Fallback xmlns="">
      <p:transition spd="slow" advTm="24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8B6CD0-8BBD-4C34-B846-E0BE2EE10587}"/>
              </a:ext>
            </a:extLst>
          </p:cNvPr>
          <p:cNvSpPr>
            <a:spLocks noGrp="1"/>
          </p:cNvSpPr>
          <p:nvPr>
            <p:ph type="title"/>
          </p:nvPr>
        </p:nvSpPr>
        <p:spPr>
          <a:xfrm>
            <a:off x="899592" y="236716"/>
            <a:ext cx="7058025" cy="461665"/>
          </a:xfrm>
        </p:spPr>
        <p:txBody>
          <a:bodyPr/>
          <a:lstStyle/>
          <a:p>
            <a:r>
              <a:rPr lang="en-GB" sz="2400" dirty="0"/>
              <a:t>Environmental Impacts </a:t>
            </a:r>
            <a:endParaRPr lang="en-GB" dirty="0"/>
          </a:p>
        </p:txBody>
      </p:sp>
      <p:grpSp>
        <p:nvGrpSpPr>
          <p:cNvPr id="11" name="Group 10">
            <a:extLst>
              <a:ext uri="{FF2B5EF4-FFF2-40B4-BE49-F238E27FC236}">
                <a16:creationId xmlns:a16="http://schemas.microsoft.com/office/drawing/2014/main" id="{73215827-B463-402E-9964-C4C32F7AD6A2}"/>
              </a:ext>
            </a:extLst>
          </p:cNvPr>
          <p:cNvGrpSpPr/>
          <p:nvPr/>
        </p:nvGrpSpPr>
        <p:grpSpPr>
          <a:xfrm>
            <a:off x="1109830" y="770074"/>
            <a:ext cx="6637548" cy="4170886"/>
            <a:chOff x="1253226" y="721028"/>
            <a:chExt cx="6637548" cy="4170886"/>
          </a:xfrm>
        </p:grpSpPr>
        <p:sp>
          <p:nvSpPr>
            <p:cNvPr id="2" name="Rectangle 1">
              <a:extLst>
                <a:ext uri="{FF2B5EF4-FFF2-40B4-BE49-F238E27FC236}">
                  <a16:creationId xmlns:a16="http://schemas.microsoft.com/office/drawing/2014/main" id="{112383DD-9148-4464-8666-52306A70BB69}"/>
                </a:ext>
              </a:extLst>
            </p:cNvPr>
            <p:cNvSpPr/>
            <p:nvPr/>
          </p:nvSpPr>
          <p:spPr>
            <a:xfrm>
              <a:off x="1253226" y="740108"/>
              <a:ext cx="6631142" cy="4132726"/>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Content Placeholder 3">
              <a:extLst>
                <a:ext uri="{FF2B5EF4-FFF2-40B4-BE49-F238E27FC236}">
                  <a16:creationId xmlns:a16="http://schemas.microsoft.com/office/drawing/2014/main" id="{6E986BC1-ADF3-458B-8827-AC1ED06797F6}"/>
                </a:ext>
              </a:extLst>
            </p:cNvPr>
            <p:cNvPicPr>
              <a:picLocks noChangeAspect="1"/>
            </p:cNvPicPr>
            <p:nvPr/>
          </p:nvPicPr>
          <p:blipFill>
            <a:blip r:embed="rId5"/>
            <a:stretch>
              <a:fillRect/>
            </a:stretch>
          </p:blipFill>
          <p:spPr>
            <a:xfrm>
              <a:off x="1673312" y="3542044"/>
              <a:ext cx="2592288" cy="1262412"/>
            </a:xfrm>
            <a:prstGeom prst="rect">
              <a:avLst/>
            </a:prstGeom>
            <a:ln>
              <a:solidFill>
                <a:srgbClr val="000000"/>
              </a:solidFill>
            </a:ln>
          </p:spPr>
        </p:pic>
        <p:pic>
          <p:nvPicPr>
            <p:cNvPr id="6" name="Picture 5">
              <a:extLst>
                <a:ext uri="{FF2B5EF4-FFF2-40B4-BE49-F238E27FC236}">
                  <a16:creationId xmlns:a16="http://schemas.microsoft.com/office/drawing/2014/main" id="{DA11124D-E6A5-40BD-8A89-85BFA7287809}"/>
                </a:ext>
              </a:extLst>
            </p:cNvPr>
            <p:cNvPicPr>
              <a:picLocks noChangeAspect="1"/>
            </p:cNvPicPr>
            <p:nvPr/>
          </p:nvPicPr>
          <p:blipFill>
            <a:blip r:embed="rId6"/>
            <a:stretch>
              <a:fillRect/>
            </a:stretch>
          </p:blipFill>
          <p:spPr>
            <a:xfrm>
              <a:off x="1281603" y="740108"/>
              <a:ext cx="3318774" cy="2870324"/>
            </a:xfrm>
            <a:prstGeom prst="rect">
              <a:avLst/>
            </a:prstGeom>
          </p:spPr>
        </p:pic>
        <p:pic>
          <p:nvPicPr>
            <p:cNvPr id="7" name="Picture 6">
              <a:extLst>
                <a:ext uri="{FF2B5EF4-FFF2-40B4-BE49-F238E27FC236}">
                  <a16:creationId xmlns:a16="http://schemas.microsoft.com/office/drawing/2014/main" id="{B262DE4C-8C06-48BF-A2DD-503A6B52D64C}"/>
                </a:ext>
              </a:extLst>
            </p:cNvPr>
            <p:cNvPicPr>
              <a:picLocks noChangeAspect="1"/>
            </p:cNvPicPr>
            <p:nvPr/>
          </p:nvPicPr>
          <p:blipFill>
            <a:blip r:embed="rId7"/>
            <a:stretch>
              <a:fillRect/>
            </a:stretch>
          </p:blipFill>
          <p:spPr>
            <a:xfrm>
              <a:off x="4665614" y="721028"/>
              <a:ext cx="3204000" cy="2057372"/>
            </a:xfrm>
            <a:prstGeom prst="rect">
              <a:avLst/>
            </a:prstGeom>
          </p:spPr>
        </p:pic>
        <p:pic>
          <p:nvPicPr>
            <p:cNvPr id="8" name="Picture 7">
              <a:extLst>
                <a:ext uri="{FF2B5EF4-FFF2-40B4-BE49-F238E27FC236}">
                  <a16:creationId xmlns:a16="http://schemas.microsoft.com/office/drawing/2014/main" id="{3A0C673B-5AF3-4309-9FD4-02B2EB4101D1}"/>
                </a:ext>
              </a:extLst>
            </p:cNvPr>
            <p:cNvPicPr>
              <a:picLocks noChangeAspect="1"/>
            </p:cNvPicPr>
            <p:nvPr/>
          </p:nvPicPr>
          <p:blipFill>
            <a:blip r:embed="rId8"/>
            <a:stretch>
              <a:fillRect/>
            </a:stretch>
          </p:blipFill>
          <p:spPr>
            <a:xfrm>
              <a:off x="4686774" y="2834542"/>
              <a:ext cx="3204000" cy="2057372"/>
            </a:xfrm>
            <a:prstGeom prst="rect">
              <a:avLst/>
            </a:prstGeom>
          </p:spPr>
        </p:pic>
      </p:grpSp>
      <p:sp>
        <p:nvSpPr>
          <p:cNvPr id="3" name="Rectangle 2">
            <a:extLst>
              <a:ext uri="{FF2B5EF4-FFF2-40B4-BE49-F238E27FC236}">
                <a16:creationId xmlns:a16="http://schemas.microsoft.com/office/drawing/2014/main" id="{FFE74795-910D-4927-A952-E17E95387485}"/>
              </a:ext>
            </a:extLst>
          </p:cNvPr>
          <p:cNvSpPr/>
          <p:nvPr/>
        </p:nvSpPr>
        <p:spPr>
          <a:xfrm>
            <a:off x="1259632" y="4731990"/>
            <a:ext cx="3312368" cy="12286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Audio 3">
            <a:hlinkClick r:id="" action="ppaction://media"/>
            <a:extLst>
              <a:ext uri="{FF2B5EF4-FFF2-40B4-BE49-F238E27FC236}">
                <a16:creationId xmlns:a16="http://schemas.microsoft.com/office/drawing/2014/main" id="{68557F9F-BE7E-4C41-8682-2B693969160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225301979"/>
      </p:ext>
    </p:extLst>
  </p:cSld>
  <p:clrMapOvr>
    <a:masterClrMapping/>
  </p:clrMapOvr>
  <mc:AlternateContent xmlns:mc="http://schemas.openxmlformats.org/markup-compatibility/2006" xmlns:p14="http://schemas.microsoft.com/office/powerpoint/2010/main">
    <mc:Choice Requires="p14">
      <p:transition spd="slow" p14:dur="2000" advTm="41485"/>
    </mc:Choice>
    <mc:Fallback xmlns="">
      <p:transition spd="slow" advTm="41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8B6CD0-8BBD-4C34-B846-E0BE2EE10587}"/>
              </a:ext>
            </a:extLst>
          </p:cNvPr>
          <p:cNvSpPr>
            <a:spLocks noGrp="1"/>
          </p:cNvSpPr>
          <p:nvPr>
            <p:ph type="title"/>
          </p:nvPr>
        </p:nvSpPr>
        <p:spPr>
          <a:xfrm>
            <a:off x="899592" y="236716"/>
            <a:ext cx="7058025" cy="461665"/>
          </a:xfrm>
        </p:spPr>
        <p:txBody>
          <a:bodyPr/>
          <a:lstStyle/>
          <a:p>
            <a:r>
              <a:rPr lang="en-GB" sz="2400" dirty="0"/>
              <a:t>Environmental Impacts</a:t>
            </a:r>
            <a:endParaRPr lang="en-GB" dirty="0"/>
          </a:p>
        </p:txBody>
      </p:sp>
      <p:sp>
        <p:nvSpPr>
          <p:cNvPr id="6" name="Content Placeholder 2">
            <a:extLst>
              <a:ext uri="{FF2B5EF4-FFF2-40B4-BE49-F238E27FC236}">
                <a16:creationId xmlns:a16="http://schemas.microsoft.com/office/drawing/2014/main" id="{1C705661-EF28-4DD7-88B4-BE7E7E6714F9}"/>
              </a:ext>
            </a:extLst>
          </p:cNvPr>
          <p:cNvSpPr txBox="1">
            <a:spLocks/>
          </p:cNvSpPr>
          <p:nvPr/>
        </p:nvSpPr>
        <p:spPr>
          <a:xfrm>
            <a:off x="992004" y="843558"/>
            <a:ext cx="7058025" cy="864096"/>
          </a:xfrm>
          <a:prstGeom prst="rect">
            <a:avLst/>
          </a:prstGeom>
        </p:spPr>
        <p:txBody>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b="0" dirty="0"/>
              <a:t>76% of respondents recorded a smoking history in the household routinely</a:t>
            </a:r>
          </a:p>
          <a:p>
            <a:endParaRPr lang="en-GB" sz="2400" dirty="0"/>
          </a:p>
          <a:p>
            <a:endParaRPr lang="en-GB" dirty="0"/>
          </a:p>
          <a:p>
            <a:endParaRPr lang="en-GB" dirty="0"/>
          </a:p>
        </p:txBody>
      </p:sp>
      <p:pic>
        <p:nvPicPr>
          <p:cNvPr id="7" name="Picture 6">
            <a:extLst>
              <a:ext uri="{FF2B5EF4-FFF2-40B4-BE49-F238E27FC236}">
                <a16:creationId xmlns:a16="http://schemas.microsoft.com/office/drawing/2014/main" id="{7F1567C3-FF27-45AC-AB93-15B885716EBE}"/>
              </a:ext>
            </a:extLst>
          </p:cNvPr>
          <p:cNvPicPr>
            <a:picLocks noChangeAspect="1"/>
          </p:cNvPicPr>
          <p:nvPr/>
        </p:nvPicPr>
        <p:blipFill>
          <a:blip r:embed="rId5"/>
          <a:stretch>
            <a:fillRect/>
          </a:stretch>
        </p:blipFill>
        <p:spPr>
          <a:xfrm>
            <a:off x="2206925" y="1836884"/>
            <a:ext cx="4628182" cy="2692074"/>
          </a:xfrm>
          <a:prstGeom prst="rect">
            <a:avLst/>
          </a:prstGeom>
        </p:spPr>
      </p:pic>
      <p:pic>
        <p:nvPicPr>
          <p:cNvPr id="3" name="Audio 2">
            <a:hlinkClick r:id="" action="ppaction://media"/>
            <a:extLst>
              <a:ext uri="{FF2B5EF4-FFF2-40B4-BE49-F238E27FC236}">
                <a16:creationId xmlns:a16="http://schemas.microsoft.com/office/drawing/2014/main" id="{913CEAA2-C204-4E5C-A60D-AA1FDAC526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21379384"/>
      </p:ext>
    </p:extLst>
  </p:cSld>
  <p:clrMapOvr>
    <a:masterClrMapping/>
  </p:clrMapOvr>
  <mc:AlternateContent xmlns:mc="http://schemas.openxmlformats.org/markup-compatibility/2006" xmlns:p14="http://schemas.microsoft.com/office/powerpoint/2010/main">
    <mc:Choice Requires="p14">
      <p:transition spd="slow" p14:dur="2000" advTm="23976"/>
    </mc:Choice>
    <mc:Fallback xmlns="">
      <p:transition spd="slow" advTm="23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6FAF61-3EEA-403E-9018-547CC3C0D5FF}"/>
              </a:ext>
            </a:extLst>
          </p:cNvPr>
          <p:cNvPicPr>
            <a:picLocks noChangeAspect="1"/>
          </p:cNvPicPr>
          <p:nvPr/>
        </p:nvPicPr>
        <p:blipFill>
          <a:blip r:embed="rId5"/>
          <a:stretch>
            <a:fillRect/>
          </a:stretch>
        </p:blipFill>
        <p:spPr>
          <a:xfrm>
            <a:off x="4387405" y="1097779"/>
            <a:ext cx="2615197" cy="2947942"/>
          </a:xfrm>
          <a:prstGeom prst="rect">
            <a:avLst/>
          </a:prstGeom>
        </p:spPr>
      </p:pic>
      <p:sp>
        <p:nvSpPr>
          <p:cNvPr id="5" name="Title 1">
            <a:extLst>
              <a:ext uri="{FF2B5EF4-FFF2-40B4-BE49-F238E27FC236}">
                <a16:creationId xmlns:a16="http://schemas.microsoft.com/office/drawing/2014/main" id="{C58B6CD0-8BBD-4C34-B846-E0BE2EE10587}"/>
              </a:ext>
            </a:extLst>
          </p:cNvPr>
          <p:cNvSpPr>
            <a:spLocks noGrp="1"/>
          </p:cNvSpPr>
          <p:nvPr>
            <p:ph type="title"/>
          </p:nvPr>
        </p:nvSpPr>
        <p:spPr>
          <a:xfrm>
            <a:off x="899592" y="236716"/>
            <a:ext cx="7058025" cy="461665"/>
          </a:xfrm>
        </p:spPr>
        <p:txBody>
          <a:bodyPr/>
          <a:lstStyle/>
          <a:p>
            <a:r>
              <a:rPr lang="en-GB" sz="2400" dirty="0"/>
              <a:t>Accurate and Early Diagnosis</a:t>
            </a:r>
            <a:endParaRPr lang="en-GB" dirty="0"/>
          </a:p>
        </p:txBody>
      </p:sp>
      <p:pic>
        <p:nvPicPr>
          <p:cNvPr id="3" name="Picture 2">
            <a:extLst>
              <a:ext uri="{FF2B5EF4-FFF2-40B4-BE49-F238E27FC236}">
                <a16:creationId xmlns:a16="http://schemas.microsoft.com/office/drawing/2014/main" id="{7F96C6B1-BBF8-405E-A99C-425497A423D0}"/>
              </a:ext>
            </a:extLst>
          </p:cNvPr>
          <p:cNvPicPr>
            <a:picLocks noChangeAspect="1"/>
          </p:cNvPicPr>
          <p:nvPr/>
        </p:nvPicPr>
        <p:blipFill>
          <a:blip r:embed="rId6"/>
          <a:stretch>
            <a:fillRect/>
          </a:stretch>
        </p:blipFill>
        <p:spPr>
          <a:xfrm>
            <a:off x="953532" y="708078"/>
            <a:ext cx="7290876" cy="1085182"/>
          </a:xfrm>
          <a:prstGeom prst="rect">
            <a:avLst/>
          </a:prstGeom>
        </p:spPr>
      </p:pic>
      <p:pic>
        <p:nvPicPr>
          <p:cNvPr id="7" name="Picture 6">
            <a:extLst>
              <a:ext uri="{FF2B5EF4-FFF2-40B4-BE49-F238E27FC236}">
                <a16:creationId xmlns:a16="http://schemas.microsoft.com/office/drawing/2014/main" id="{D7F24E40-A81E-4312-B311-E53FE9CF2FA1}"/>
              </a:ext>
            </a:extLst>
          </p:cNvPr>
          <p:cNvPicPr>
            <a:picLocks noChangeAspect="1"/>
          </p:cNvPicPr>
          <p:nvPr/>
        </p:nvPicPr>
        <p:blipFill>
          <a:blip r:embed="rId7"/>
          <a:stretch>
            <a:fillRect/>
          </a:stretch>
        </p:blipFill>
        <p:spPr>
          <a:xfrm>
            <a:off x="1590204" y="1779103"/>
            <a:ext cx="2353355" cy="2084331"/>
          </a:xfrm>
          <a:prstGeom prst="rect">
            <a:avLst/>
          </a:prstGeom>
        </p:spPr>
      </p:pic>
      <p:pic>
        <p:nvPicPr>
          <p:cNvPr id="4" name="Audio 3">
            <a:hlinkClick r:id="" action="ppaction://media"/>
            <a:extLst>
              <a:ext uri="{FF2B5EF4-FFF2-40B4-BE49-F238E27FC236}">
                <a16:creationId xmlns:a16="http://schemas.microsoft.com/office/drawing/2014/main" id="{BC60D05F-5540-471F-B5BF-EE43AB5C60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34414863"/>
      </p:ext>
    </p:extLst>
  </p:cSld>
  <p:clrMapOvr>
    <a:masterClrMapping/>
  </p:clrMapOvr>
  <mc:AlternateContent xmlns:mc="http://schemas.openxmlformats.org/markup-compatibility/2006" xmlns:p14="http://schemas.microsoft.com/office/powerpoint/2010/main">
    <mc:Choice Requires="p14">
      <p:transition spd="slow" p14:dur="2000" advTm="20936"/>
    </mc:Choice>
    <mc:Fallback xmlns="">
      <p:transition spd="slow" advTm="20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8B6CD0-8BBD-4C34-B846-E0BE2EE10587}"/>
              </a:ext>
            </a:extLst>
          </p:cNvPr>
          <p:cNvSpPr>
            <a:spLocks noGrp="1"/>
          </p:cNvSpPr>
          <p:nvPr>
            <p:ph type="title"/>
          </p:nvPr>
        </p:nvSpPr>
        <p:spPr>
          <a:xfrm>
            <a:off x="899592" y="236716"/>
            <a:ext cx="7058025" cy="461665"/>
          </a:xfrm>
        </p:spPr>
        <p:txBody>
          <a:bodyPr/>
          <a:lstStyle/>
          <a:p>
            <a:r>
              <a:rPr lang="en-GB" sz="2400" dirty="0"/>
              <a:t>Accurate and Early Diagnosis</a:t>
            </a:r>
            <a:endParaRPr lang="en-GB" dirty="0"/>
          </a:p>
        </p:txBody>
      </p:sp>
      <p:pic>
        <p:nvPicPr>
          <p:cNvPr id="2" name="Picture 1">
            <a:extLst>
              <a:ext uri="{FF2B5EF4-FFF2-40B4-BE49-F238E27FC236}">
                <a16:creationId xmlns:a16="http://schemas.microsoft.com/office/drawing/2014/main" id="{97EFD9C8-6902-4F30-B745-A95664B2C68B}"/>
              </a:ext>
            </a:extLst>
          </p:cNvPr>
          <p:cNvPicPr>
            <a:picLocks noChangeAspect="1"/>
          </p:cNvPicPr>
          <p:nvPr/>
        </p:nvPicPr>
        <p:blipFill>
          <a:blip r:embed="rId5"/>
          <a:stretch>
            <a:fillRect/>
          </a:stretch>
        </p:blipFill>
        <p:spPr>
          <a:xfrm>
            <a:off x="0" y="597917"/>
            <a:ext cx="9144000" cy="3773784"/>
          </a:xfrm>
          <a:prstGeom prst="rect">
            <a:avLst/>
          </a:prstGeom>
        </p:spPr>
      </p:pic>
      <p:pic>
        <p:nvPicPr>
          <p:cNvPr id="4" name="Audio 3">
            <a:hlinkClick r:id="" action="ppaction://media"/>
            <a:extLst>
              <a:ext uri="{FF2B5EF4-FFF2-40B4-BE49-F238E27FC236}">
                <a16:creationId xmlns:a16="http://schemas.microsoft.com/office/drawing/2014/main" id="{A4A62801-7C62-46B0-9B49-71B32CFA4D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816733349"/>
      </p:ext>
    </p:extLst>
  </p:cSld>
  <p:clrMapOvr>
    <a:masterClrMapping/>
  </p:clrMapOvr>
  <mc:AlternateContent xmlns:mc="http://schemas.openxmlformats.org/markup-compatibility/2006" xmlns:p14="http://schemas.microsoft.com/office/powerpoint/2010/main">
    <mc:Choice Requires="p14">
      <p:transition spd="slow" p14:dur="2000" advTm="19760"/>
    </mc:Choice>
    <mc:Fallback xmlns="">
      <p:transition spd="slow" advTm="19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8B6CD0-8BBD-4C34-B846-E0BE2EE10587}"/>
              </a:ext>
            </a:extLst>
          </p:cNvPr>
          <p:cNvSpPr>
            <a:spLocks noGrp="1"/>
          </p:cNvSpPr>
          <p:nvPr>
            <p:ph type="title"/>
          </p:nvPr>
        </p:nvSpPr>
        <p:spPr>
          <a:xfrm>
            <a:off x="899592" y="236716"/>
            <a:ext cx="7058025" cy="461665"/>
          </a:xfrm>
        </p:spPr>
        <p:txBody>
          <a:bodyPr/>
          <a:lstStyle/>
          <a:p>
            <a:r>
              <a:rPr lang="en-GB" sz="2400" dirty="0"/>
              <a:t>Prevention</a:t>
            </a:r>
            <a:endParaRPr lang="en-GB" dirty="0"/>
          </a:p>
        </p:txBody>
      </p:sp>
      <p:pic>
        <p:nvPicPr>
          <p:cNvPr id="2" name="Picture 1">
            <a:extLst>
              <a:ext uri="{FF2B5EF4-FFF2-40B4-BE49-F238E27FC236}">
                <a16:creationId xmlns:a16="http://schemas.microsoft.com/office/drawing/2014/main" id="{EF6A941E-ED28-42AA-8F8D-266B0DDDAA02}"/>
              </a:ext>
            </a:extLst>
          </p:cNvPr>
          <p:cNvPicPr>
            <a:picLocks noChangeAspect="1"/>
          </p:cNvPicPr>
          <p:nvPr/>
        </p:nvPicPr>
        <p:blipFill>
          <a:blip r:embed="rId5"/>
          <a:stretch>
            <a:fillRect/>
          </a:stretch>
        </p:blipFill>
        <p:spPr>
          <a:xfrm>
            <a:off x="988709" y="843558"/>
            <a:ext cx="7166582" cy="3910809"/>
          </a:xfrm>
          <a:prstGeom prst="rect">
            <a:avLst/>
          </a:prstGeom>
        </p:spPr>
      </p:pic>
      <p:pic>
        <p:nvPicPr>
          <p:cNvPr id="4" name="Audio 3">
            <a:hlinkClick r:id="" action="ppaction://media"/>
            <a:extLst>
              <a:ext uri="{FF2B5EF4-FFF2-40B4-BE49-F238E27FC236}">
                <a16:creationId xmlns:a16="http://schemas.microsoft.com/office/drawing/2014/main" id="{DE9D2A5E-EF26-4E69-9DE5-2BB304B0CA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81127262"/>
      </p:ext>
    </p:extLst>
  </p:cSld>
  <p:clrMapOvr>
    <a:masterClrMapping/>
  </p:clrMapOvr>
  <mc:AlternateContent xmlns:mc="http://schemas.openxmlformats.org/markup-compatibility/2006" xmlns:p14="http://schemas.microsoft.com/office/powerpoint/2010/main">
    <mc:Choice Requires="p14">
      <p:transition spd="slow" p14:dur="2000" advTm="55422"/>
    </mc:Choice>
    <mc:Fallback xmlns="">
      <p:transition spd="slow" advTm="55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8B6CD0-8BBD-4C34-B846-E0BE2EE10587}"/>
              </a:ext>
            </a:extLst>
          </p:cNvPr>
          <p:cNvSpPr>
            <a:spLocks noGrp="1"/>
          </p:cNvSpPr>
          <p:nvPr>
            <p:ph type="title"/>
          </p:nvPr>
        </p:nvSpPr>
        <p:spPr>
          <a:xfrm>
            <a:off x="899592" y="236716"/>
            <a:ext cx="7058025" cy="461665"/>
          </a:xfrm>
        </p:spPr>
        <p:txBody>
          <a:bodyPr/>
          <a:lstStyle/>
          <a:p>
            <a:r>
              <a:rPr lang="en-GB" sz="2400" dirty="0"/>
              <a:t>Managing Exacerbations</a:t>
            </a:r>
            <a:endParaRPr lang="en-GB" dirty="0"/>
          </a:p>
        </p:txBody>
      </p:sp>
      <p:sp>
        <p:nvSpPr>
          <p:cNvPr id="4" name="Content Placeholder 2">
            <a:extLst>
              <a:ext uri="{FF2B5EF4-FFF2-40B4-BE49-F238E27FC236}">
                <a16:creationId xmlns:a16="http://schemas.microsoft.com/office/drawing/2014/main" id="{BD3B6861-FCDD-4727-98AE-977B279FC1A6}"/>
              </a:ext>
            </a:extLst>
          </p:cNvPr>
          <p:cNvSpPr txBox="1">
            <a:spLocks/>
          </p:cNvSpPr>
          <p:nvPr/>
        </p:nvSpPr>
        <p:spPr>
          <a:xfrm>
            <a:off x="0" y="843558"/>
            <a:ext cx="91440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200" dirty="0"/>
              <a:t>Majority ( 85%) aware that a 48 hours review is recommended post discharge after hospital attendance</a:t>
            </a:r>
          </a:p>
          <a:p>
            <a:pPr marL="0" indent="0">
              <a:buFont typeface="Arial" pitchFamily="34" charset="0"/>
              <a:buNone/>
            </a:pPr>
            <a:endParaRPr lang="en-GB" sz="2200" dirty="0"/>
          </a:p>
          <a:p>
            <a:r>
              <a:rPr lang="en-GB" sz="2200" dirty="0"/>
              <a:t>Only 63% able to offer it</a:t>
            </a:r>
          </a:p>
          <a:p>
            <a:pPr marL="0" indent="0">
              <a:buFont typeface="Arial" pitchFamily="34" charset="0"/>
              <a:buNone/>
            </a:pPr>
            <a:endParaRPr lang="en-GB" sz="2200" dirty="0"/>
          </a:p>
          <a:p>
            <a:r>
              <a:rPr lang="en-GB" sz="2200" dirty="0"/>
              <a:t>Main reasons:</a:t>
            </a:r>
          </a:p>
          <a:p>
            <a:pPr lvl="2"/>
            <a:r>
              <a:rPr lang="en-GB" sz="2200" dirty="0"/>
              <a:t>CAPACITY</a:t>
            </a:r>
          </a:p>
          <a:p>
            <a:pPr lvl="2"/>
            <a:r>
              <a:rPr lang="en-GB" sz="2200" dirty="0"/>
              <a:t>Sometimes communication raised as an issue               (especially if seen on a Friday evening)</a:t>
            </a:r>
          </a:p>
          <a:p>
            <a:pPr lvl="4"/>
            <a:endParaRPr lang="en-GB" dirty="0"/>
          </a:p>
          <a:p>
            <a:endParaRPr lang="en-GB" dirty="0"/>
          </a:p>
          <a:p>
            <a:pPr marL="0" indent="0">
              <a:buFont typeface="Arial" pitchFamily="34" charset="0"/>
              <a:buNone/>
            </a:pPr>
            <a:endParaRPr lang="en-GB" dirty="0"/>
          </a:p>
        </p:txBody>
      </p:sp>
      <p:pic>
        <p:nvPicPr>
          <p:cNvPr id="3" name="Audio 2">
            <a:hlinkClick r:id="" action="ppaction://media"/>
            <a:extLst>
              <a:ext uri="{FF2B5EF4-FFF2-40B4-BE49-F238E27FC236}">
                <a16:creationId xmlns:a16="http://schemas.microsoft.com/office/drawing/2014/main" id="{2FA83FB9-126E-4E71-8108-1DA2970865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65143611"/>
      </p:ext>
    </p:extLst>
  </p:cSld>
  <p:clrMapOvr>
    <a:masterClrMapping/>
  </p:clrMapOvr>
  <mc:AlternateContent xmlns:mc="http://schemas.openxmlformats.org/markup-compatibility/2006" xmlns:p14="http://schemas.microsoft.com/office/powerpoint/2010/main">
    <mc:Choice Requires="p14">
      <p:transition spd="slow" p14:dur="2000" advTm="46518"/>
    </mc:Choice>
    <mc:Fallback xmlns="">
      <p:transition spd="slow" advTm="46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8B6CD0-8BBD-4C34-B846-E0BE2EE10587}"/>
              </a:ext>
            </a:extLst>
          </p:cNvPr>
          <p:cNvSpPr>
            <a:spLocks noGrp="1"/>
          </p:cNvSpPr>
          <p:nvPr>
            <p:ph type="title"/>
          </p:nvPr>
        </p:nvSpPr>
        <p:spPr>
          <a:xfrm>
            <a:off x="899592" y="236716"/>
            <a:ext cx="7058025" cy="461665"/>
          </a:xfrm>
        </p:spPr>
        <p:txBody>
          <a:bodyPr/>
          <a:lstStyle/>
          <a:p>
            <a:r>
              <a:rPr lang="en-GB" sz="2400" dirty="0"/>
              <a:t>Severe Asthma</a:t>
            </a:r>
            <a:endParaRPr lang="en-GB" dirty="0"/>
          </a:p>
        </p:txBody>
      </p:sp>
      <p:sp>
        <p:nvSpPr>
          <p:cNvPr id="6" name="Content Placeholder 2">
            <a:extLst>
              <a:ext uri="{FF2B5EF4-FFF2-40B4-BE49-F238E27FC236}">
                <a16:creationId xmlns:a16="http://schemas.microsoft.com/office/drawing/2014/main" id="{38A9952A-461E-4D81-8CD4-E41667AF4F0D}"/>
              </a:ext>
            </a:extLst>
          </p:cNvPr>
          <p:cNvSpPr txBox="1">
            <a:spLocks/>
          </p:cNvSpPr>
          <p:nvPr/>
        </p:nvSpPr>
        <p:spPr>
          <a:xfrm>
            <a:off x="107504" y="915566"/>
            <a:ext cx="9144000" cy="127217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200" b="0" dirty="0"/>
              <a:t>Of those who identified themselves as leads, 67% were aware that they can refer directly into a severe asthma service in tertiary care if needed</a:t>
            </a:r>
          </a:p>
          <a:p>
            <a:endParaRPr lang="en-GB" sz="2400" dirty="0"/>
          </a:p>
          <a:p>
            <a:endParaRPr lang="en-GB" sz="2400" dirty="0"/>
          </a:p>
        </p:txBody>
      </p:sp>
      <p:pic>
        <p:nvPicPr>
          <p:cNvPr id="7" name="Picture 6">
            <a:extLst>
              <a:ext uri="{FF2B5EF4-FFF2-40B4-BE49-F238E27FC236}">
                <a16:creationId xmlns:a16="http://schemas.microsoft.com/office/drawing/2014/main" id="{CDBC5E10-B301-4189-9802-D3E591387CA9}"/>
              </a:ext>
            </a:extLst>
          </p:cNvPr>
          <p:cNvPicPr>
            <a:picLocks noChangeAspect="1"/>
          </p:cNvPicPr>
          <p:nvPr/>
        </p:nvPicPr>
        <p:blipFill>
          <a:blip r:embed="rId5"/>
          <a:stretch>
            <a:fillRect/>
          </a:stretch>
        </p:blipFill>
        <p:spPr>
          <a:xfrm>
            <a:off x="1782533" y="1728194"/>
            <a:ext cx="3544491" cy="2455129"/>
          </a:xfrm>
          <a:prstGeom prst="rect">
            <a:avLst/>
          </a:prstGeom>
        </p:spPr>
      </p:pic>
      <p:pic>
        <p:nvPicPr>
          <p:cNvPr id="8" name="Picture 7">
            <a:extLst>
              <a:ext uri="{FF2B5EF4-FFF2-40B4-BE49-F238E27FC236}">
                <a16:creationId xmlns:a16="http://schemas.microsoft.com/office/drawing/2014/main" id="{B0B91075-2632-4DCE-A139-23379517B737}"/>
              </a:ext>
            </a:extLst>
          </p:cNvPr>
          <p:cNvPicPr>
            <a:picLocks noChangeAspect="1"/>
          </p:cNvPicPr>
          <p:nvPr/>
        </p:nvPicPr>
        <p:blipFill>
          <a:blip r:embed="rId6"/>
          <a:stretch>
            <a:fillRect/>
          </a:stretch>
        </p:blipFill>
        <p:spPr>
          <a:xfrm>
            <a:off x="5796136" y="1788546"/>
            <a:ext cx="2952328" cy="2439388"/>
          </a:xfrm>
          <a:prstGeom prst="rect">
            <a:avLst/>
          </a:prstGeom>
        </p:spPr>
      </p:pic>
      <p:pic>
        <p:nvPicPr>
          <p:cNvPr id="3" name="Audio 2">
            <a:hlinkClick r:id="" action="ppaction://media"/>
            <a:extLst>
              <a:ext uri="{FF2B5EF4-FFF2-40B4-BE49-F238E27FC236}">
                <a16:creationId xmlns:a16="http://schemas.microsoft.com/office/drawing/2014/main" id="{2ABA2DCF-1E64-4634-9CE8-F9834995E9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82864601"/>
      </p:ext>
    </p:extLst>
  </p:cSld>
  <p:clrMapOvr>
    <a:masterClrMapping/>
  </p:clrMapOvr>
  <mc:AlternateContent xmlns:mc="http://schemas.openxmlformats.org/markup-compatibility/2006" xmlns:p14="http://schemas.microsoft.com/office/powerpoint/2010/main">
    <mc:Choice Requires="p14">
      <p:transition spd="slow" p14:dur="2000" advTm="24616"/>
    </mc:Choice>
    <mc:Fallback xmlns="">
      <p:transition spd="slow" advTm="24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5FDB8-3670-4626-B8C0-0CC57C2B8FBB}"/>
              </a:ext>
            </a:extLst>
          </p:cNvPr>
          <p:cNvSpPr>
            <a:spLocks noGrp="1"/>
          </p:cNvSpPr>
          <p:nvPr>
            <p:ph type="title"/>
          </p:nvPr>
        </p:nvSpPr>
        <p:spPr>
          <a:xfrm>
            <a:off x="1038414" y="124058"/>
            <a:ext cx="7058025" cy="430887"/>
          </a:xfrm>
        </p:spPr>
        <p:txBody>
          <a:bodyPr/>
          <a:lstStyle/>
          <a:p>
            <a:r>
              <a:rPr lang="en-GB" dirty="0"/>
              <a:t>Child Health and Well Being Network NENC</a:t>
            </a:r>
          </a:p>
        </p:txBody>
      </p:sp>
      <p:sp>
        <p:nvSpPr>
          <p:cNvPr id="4" name="Content Placeholder 2">
            <a:extLst>
              <a:ext uri="{FF2B5EF4-FFF2-40B4-BE49-F238E27FC236}">
                <a16:creationId xmlns:a16="http://schemas.microsoft.com/office/drawing/2014/main" id="{77E3F8B1-3DC7-4666-A914-BF42EF60854E}"/>
              </a:ext>
            </a:extLst>
          </p:cNvPr>
          <p:cNvSpPr txBox="1">
            <a:spLocks/>
          </p:cNvSpPr>
          <p:nvPr/>
        </p:nvSpPr>
        <p:spPr>
          <a:xfrm>
            <a:off x="1047705" y="915566"/>
            <a:ext cx="7058025" cy="3600673"/>
          </a:xfrm>
          <a:prstGeom prst="rect">
            <a:avLst/>
          </a:prstGeom>
        </p:spPr>
        <p:txBody>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br>
              <a:rPr lang="en-GB" dirty="0"/>
            </a:br>
            <a:br>
              <a:rPr lang="en-GB" dirty="0"/>
            </a:br>
            <a:br>
              <a:rPr lang="en-GB" dirty="0"/>
            </a:br>
            <a:r>
              <a:rPr lang="en-GB" u="sng" dirty="0"/>
              <a:t>Asthma Leadership Group ( NENC ICS)</a:t>
            </a:r>
            <a:br>
              <a:rPr lang="en-GB" u="sng" dirty="0"/>
            </a:br>
            <a:r>
              <a:rPr lang="en-GB" dirty="0"/>
              <a:t>Dr Samantha Moss (Clinical Lead)</a:t>
            </a:r>
            <a:br>
              <a:rPr lang="en-GB" dirty="0"/>
            </a:br>
            <a:r>
              <a:rPr lang="en-GB" dirty="0"/>
              <a:t>Mrs Louise Dauncey (Delivery Manager)</a:t>
            </a:r>
            <a:br>
              <a:rPr lang="en-GB" dirty="0"/>
            </a:br>
            <a:r>
              <a:rPr lang="en-GB" dirty="0"/>
              <a:t>Dr </a:t>
            </a:r>
            <a:r>
              <a:rPr lang="en-GB" dirty="0" err="1"/>
              <a:t>Neelmanee</a:t>
            </a:r>
            <a:r>
              <a:rPr lang="en-GB" dirty="0"/>
              <a:t> </a:t>
            </a:r>
            <a:r>
              <a:rPr lang="en-GB" dirty="0" err="1"/>
              <a:t>Ramphul</a:t>
            </a:r>
            <a:r>
              <a:rPr lang="en-GB" dirty="0"/>
              <a:t> (Consultant Paediatrician )</a:t>
            </a:r>
            <a:br>
              <a:rPr lang="en-GB" dirty="0"/>
            </a:br>
            <a:r>
              <a:rPr lang="en-GB" dirty="0"/>
              <a:t>Dr Ahmed </a:t>
            </a:r>
            <a:r>
              <a:rPr lang="en-GB" dirty="0" err="1"/>
              <a:t>Hegab</a:t>
            </a:r>
            <a:r>
              <a:rPr lang="en-GB" dirty="0"/>
              <a:t> (Consultant Paediatrician)</a:t>
            </a:r>
            <a:br>
              <a:rPr lang="en-GB" dirty="0"/>
            </a:br>
            <a:r>
              <a:rPr lang="en-GB" dirty="0"/>
              <a:t>Carol Barwick (Lead Community Asthma Advisor)</a:t>
            </a:r>
            <a:br>
              <a:rPr lang="en-GB" dirty="0"/>
            </a:br>
            <a:r>
              <a:rPr lang="en-GB" dirty="0"/>
              <a:t>Dr Andrew Bright ( Anaphylaxis)</a:t>
            </a:r>
            <a:br>
              <a:rPr lang="en-GB" dirty="0"/>
            </a:br>
            <a:endParaRPr lang="en-GB" dirty="0"/>
          </a:p>
        </p:txBody>
      </p:sp>
      <p:pic>
        <p:nvPicPr>
          <p:cNvPr id="5" name="Audio 4">
            <a:hlinkClick r:id="" action="ppaction://media"/>
            <a:extLst>
              <a:ext uri="{FF2B5EF4-FFF2-40B4-BE49-F238E27FC236}">
                <a16:creationId xmlns:a16="http://schemas.microsoft.com/office/drawing/2014/main" id="{5C9D4D73-A3FF-4401-B3AF-E21488ECFD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64640207"/>
      </p:ext>
    </p:extLst>
  </p:cSld>
  <p:clrMapOvr>
    <a:masterClrMapping/>
  </p:clrMapOvr>
  <mc:AlternateContent xmlns:mc="http://schemas.openxmlformats.org/markup-compatibility/2006" xmlns:p14="http://schemas.microsoft.com/office/powerpoint/2010/main">
    <mc:Choice Requires="p14">
      <p:transition spd="slow" p14:dur="2000" advTm="16041"/>
    </mc:Choice>
    <mc:Fallback xmlns="">
      <p:transition spd="slow" advTm="16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Training and Education</a:t>
            </a:r>
          </a:p>
        </p:txBody>
      </p:sp>
      <p:sp>
        <p:nvSpPr>
          <p:cNvPr id="3" name="Content Placeholder 2"/>
          <p:cNvSpPr>
            <a:spLocks noGrp="1"/>
          </p:cNvSpPr>
          <p:nvPr>
            <p:ph idx="1"/>
          </p:nvPr>
        </p:nvSpPr>
        <p:spPr>
          <a:xfrm>
            <a:off x="1143000" y="1141898"/>
            <a:ext cx="6858000" cy="3300899"/>
          </a:xfrm>
        </p:spPr>
        <p:txBody>
          <a:bodyPr>
            <a:normAutofit/>
          </a:bodyPr>
          <a:lstStyle/>
          <a:p>
            <a:r>
              <a:rPr lang="en-GB" sz="1800" b="0" dirty="0"/>
              <a:t>Most respondents ( 66%) were not aware that the National Asthma Bundle had been published</a:t>
            </a:r>
          </a:p>
          <a:p>
            <a:pPr marL="0" indent="0">
              <a:buNone/>
            </a:pPr>
            <a:endParaRPr lang="en-GB" sz="1800" b="0" dirty="0"/>
          </a:p>
          <a:p>
            <a:r>
              <a:rPr lang="en-GB" sz="1800" b="0" dirty="0"/>
              <a:t>18% had access to paediatric asthma training ( 7% able to access yearly or more frequently than yearly)</a:t>
            </a:r>
          </a:p>
          <a:p>
            <a:pPr marL="0" indent="0">
              <a:buNone/>
            </a:pPr>
            <a:endParaRPr lang="en-GB" sz="1800" b="0" dirty="0"/>
          </a:p>
          <a:p>
            <a:r>
              <a:rPr lang="en-GB" sz="1800" b="0" dirty="0"/>
              <a:t>The majority of respondents referred to BTS /SIGN and NICE guidance when needed</a:t>
            </a:r>
          </a:p>
        </p:txBody>
      </p:sp>
      <p:pic>
        <p:nvPicPr>
          <p:cNvPr id="4" name="Audio 3">
            <a:hlinkClick r:id="" action="ppaction://media"/>
            <a:extLst>
              <a:ext uri="{FF2B5EF4-FFF2-40B4-BE49-F238E27FC236}">
                <a16:creationId xmlns:a16="http://schemas.microsoft.com/office/drawing/2014/main" id="{EAC0BA91-519E-4A83-8EC6-7CA6F04502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80191766"/>
      </p:ext>
    </p:extLst>
  </p:cSld>
  <p:clrMapOvr>
    <a:masterClrMapping/>
  </p:clrMapOvr>
  <mc:AlternateContent xmlns:mc="http://schemas.openxmlformats.org/markup-compatibility/2006" xmlns:p14="http://schemas.microsoft.com/office/powerpoint/2010/main">
    <mc:Choice Requires="p14">
      <p:transition spd="slow" p14:dur="2000" advTm="20440"/>
    </mc:Choice>
    <mc:Fallback xmlns="">
      <p:transition spd="slow" advTm="20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and Digital</a:t>
            </a:r>
          </a:p>
        </p:txBody>
      </p:sp>
      <p:sp>
        <p:nvSpPr>
          <p:cNvPr id="3" name="Content Placeholder 2"/>
          <p:cNvSpPr>
            <a:spLocks noGrp="1"/>
          </p:cNvSpPr>
          <p:nvPr>
            <p:ph idx="1"/>
          </p:nvPr>
        </p:nvSpPr>
        <p:spPr>
          <a:xfrm>
            <a:off x="1042988" y="1156819"/>
            <a:ext cx="6858000" cy="3394472"/>
          </a:xfrm>
        </p:spPr>
        <p:txBody>
          <a:bodyPr>
            <a:normAutofit fontScale="92500" lnSpcReduction="20000"/>
          </a:bodyPr>
          <a:lstStyle/>
          <a:p>
            <a:r>
              <a:rPr lang="en-GB" sz="1800" b="0" dirty="0"/>
              <a:t>61% had a guideline/policy of when to refer into secondary care</a:t>
            </a:r>
          </a:p>
          <a:p>
            <a:pPr marL="0" indent="0">
              <a:buNone/>
            </a:pPr>
            <a:endParaRPr lang="en-GB" sz="1800" b="0" dirty="0"/>
          </a:p>
          <a:p>
            <a:r>
              <a:rPr lang="en-GB" sz="1800" b="0" dirty="0"/>
              <a:t>50% audit how many annual reviews are conducted</a:t>
            </a:r>
          </a:p>
          <a:p>
            <a:pPr marL="0" indent="0">
              <a:buNone/>
            </a:pPr>
            <a:endParaRPr lang="en-GB" sz="1800" b="0" dirty="0"/>
          </a:p>
          <a:p>
            <a:r>
              <a:rPr lang="en-GB" sz="1800" b="0" dirty="0"/>
              <a:t>39% audit the number of patients who have a PAAP</a:t>
            </a:r>
          </a:p>
          <a:p>
            <a:pPr marL="0" indent="0">
              <a:buNone/>
            </a:pPr>
            <a:endParaRPr lang="en-GB" sz="1800" b="0" dirty="0"/>
          </a:p>
          <a:p>
            <a:r>
              <a:rPr lang="en-GB" sz="1800" b="0" dirty="0"/>
              <a:t>28% audit the number of courses of oral steroids prescribed per patient per year and the number o unscheduled hospital attendances per patient per year</a:t>
            </a:r>
          </a:p>
          <a:p>
            <a:pPr marL="0" indent="0">
              <a:buNone/>
            </a:pPr>
            <a:endParaRPr lang="en-GB" sz="1800" b="0" dirty="0"/>
          </a:p>
          <a:p>
            <a:r>
              <a:rPr lang="en-GB" sz="1800" b="0" dirty="0"/>
              <a:t>11% audit the number of 48 hours review conducted</a:t>
            </a:r>
          </a:p>
          <a:p>
            <a:pPr marL="0" indent="0">
              <a:buNone/>
            </a:pPr>
            <a:endParaRPr lang="en-GB" sz="1800" b="0" dirty="0"/>
          </a:p>
          <a:p>
            <a:r>
              <a:rPr lang="en-GB" sz="1800" b="0" dirty="0"/>
              <a:t>39% have a link pharmacist who can monitor SABA collection</a:t>
            </a:r>
          </a:p>
        </p:txBody>
      </p:sp>
      <p:pic>
        <p:nvPicPr>
          <p:cNvPr id="4" name="Audio 3">
            <a:hlinkClick r:id="" action="ppaction://media"/>
            <a:extLst>
              <a:ext uri="{FF2B5EF4-FFF2-40B4-BE49-F238E27FC236}">
                <a16:creationId xmlns:a16="http://schemas.microsoft.com/office/drawing/2014/main" id="{471E4A7F-7977-4AAC-86A4-CA41819F27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35688874"/>
      </p:ext>
    </p:extLst>
  </p:cSld>
  <p:clrMapOvr>
    <a:masterClrMapping/>
  </p:clrMapOvr>
  <mc:AlternateContent xmlns:mc="http://schemas.openxmlformats.org/markup-compatibility/2006" xmlns:p14="http://schemas.microsoft.com/office/powerpoint/2010/main">
    <mc:Choice Requires="p14">
      <p:transition spd="slow" p14:dur="2000" advTm="15092"/>
    </mc:Choice>
    <mc:Fallback xmlns="">
      <p:transition spd="slow" advTm="15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67494"/>
            <a:ext cx="7058025" cy="430887"/>
          </a:xfrm>
        </p:spPr>
        <p:txBody>
          <a:bodyPr/>
          <a:lstStyle/>
          <a:p>
            <a:r>
              <a:rPr lang="en-GB" dirty="0"/>
              <a:t>Positive Findings in Primary Care</a:t>
            </a:r>
          </a:p>
        </p:txBody>
      </p:sp>
      <p:sp>
        <p:nvSpPr>
          <p:cNvPr id="3" name="Content Placeholder 2"/>
          <p:cNvSpPr>
            <a:spLocks noGrp="1"/>
          </p:cNvSpPr>
          <p:nvPr>
            <p:ph idx="1"/>
          </p:nvPr>
        </p:nvSpPr>
        <p:spPr>
          <a:xfrm>
            <a:off x="1143000" y="1131590"/>
            <a:ext cx="6858000" cy="3394472"/>
          </a:xfrm>
        </p:spPr>
        <p:txBody>
          <a:bodyPr>
            <a:normAutofit/>
          </a:bodyPr>
          <a:lstStyle/>
          <a:p>
            <a:r>
              <a:rPr lang="en-GB" sz="1800" b="0" dirty="0"/>
              <a:t>Good use of PAAP</a:t>
            </a:r>
          </a:p>
          <a:p>
            <a:pPr marL="0" indent="0">
              <a:buNone/>
            </a:pPr>
            <a:r>
              <a:rPr lang="en-GB" sz="1800" b="0" dirty="0"/>
              <a:t> </a:t>
            </a:r>
          </a:p>
          <a:p>
            <a:r>
              <a:rPr lang="en-GB" sz="1800" b="0" dirty="0"/>
              <a:t>Annual review offered to the majority</a:t>
            </a:r>
          </a:p>
          <a:p>
            <a:pPr marL="0" indent="0">
              <a:buNone/>
            </a:pPr>
            <a:endParaRPr lang="en-GB" sz="1800" b="0" dirty="0"/>
          </a:p>
          <a:p>
            <a:r>
              <a:rPr lang="en-GB" sz="1800" b="0" dirty="0"/>
              <a:t>Families are being directed to web based resources</a:t>
            </a:r>
          </a:p>
          <a:p>
            <a:pPr marL="0" indent="0">
              <a:buNone/>
            </a:pPr>
            <a:endParaRPr lang="en-GB" sz="1800" b="0" dirty="0"/>
          </a:p>
          <a:p>
            <a:r>
              <a:rPr lang="en-GB" sz="1800" b="0" dirty="0"/>
              <a:t>Awareness of the importance of the 48 hours review</a:t>
            </a:r>
          </a:p>
        </p:txBody>
      </p:sp>
      <p:pic>
        <p:nvPicPr>
          <p:cNvPr id="5" name="Audio 4">
            <a:hlinkClick r:id="" action="ppaction://media"/>
            <a:extLst>
              <a:ext uri="{FF2B5EF4-FFF2-40B4-BE49-F238E27FC236}">
                <a16:creationId xmlns:a16="http://schemas.microsoft.com/office/drawing/2014/main" id="{E1035C10-ADE2-4F1E-B890-9FD868DDD7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13817368"/>
      </p:ext>
    </p:extLst>
  </p:cSld>
  <p:clrMapOvr>
    <a:masterClrMapping/>
  </p:clrMapOvr>
  <mc:AlternateContent xmlns:mc="http://schemas.openxmlformats.org/markup-compatibility/2006" xmlns:p14="http://schemas.microsoft.com/office/powerpoint/2010/main">
    <mc:Choice Requires="p14">
      <p:transition spd="slow" p14:dur="2000" advTm="25654"/>
    </mc:Choice>
    <mc:Fallback xmlns="">
      <p:transition spd="slow" advTm="25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5827" y="267494"/>
            <a:ext cx="7058025" cy="430887"/>
          </a:xfrm>
        </p:spPr>
        <p:txBody>
          <a:bodyPr/>
          <a:lstStyle/>
          <a:p>
            <a:r>
              <a:rPr lang="en-GB" dirty="0"/>
              <a:t>Areas for Improvement</a:t>
            </a:r>
          </a:p>
        </p:txBody>
      </p:sp>
      <p:sp>
        <p:nvSpPr>
          <p:cNvPr id="3" name="Content Placeholder 2"/>
          <p:cNvSpPr>
            <a:spLocks noGrp="1"/>
          </p:cNvSpPr>
          <p:nvPr>
            <p:ph idx="1"/>
          </p:nvPr>
        </p:nvSpPr>
        <p:spPr>
          <a:xfrm>
            <a:off x="1145827" y="897565"/>
            <a:ext cx="6858000" cy="3394472"/>
          </a:xfrm>
        </p:spPr>
        <p:txBody>
          <a:bodyPr>
            <a:normAutofit fontScale="92500" lnSpcReduction="20000"/>
          </a:bodyPr>
          <a:lstStyle/>
          <a:p>
            <a:r>
              <a:rPr lang="en-GB" sz="1800" b="0" dirty="0"/>
              <a:t>Better access to Paediatric Asthma Training</a:t>
            </a:r>
          </a:p>
          <a:p>
            <a:pPr marL="0" indent="0">
              <a:buNone/>
            </a:pPr>
            <a:r>
              <a:rPr lang="en-GB" sz="1800" b="0" dirty="0"/>
              <a:t> </a:t>
            </a:r>
          </a:p>
          <a:p>
            <a:r>
              <a:rPr lang="en-GB" sz="1800" b="0" dirty="0"/>
              <a:t>Better access to diagnostic service</a:t>
            </a:r>
          </a:p>
          <a:p>
            <a:pPr marL="0" indent="0">
              <a:buNone/>
            </a:pPr>
            <a:endParaRPr lang="en-GB" sz="1800" b="0" dirty="0"/>
          </a:p>
          <a:p>
            <a:r>
              <a:rPr lang="en-GB" sz="1800" b="0" dirty="0"/>
              <a:t>An URGENT need to address SABA overuse both to improve disease control and for sustainability </a:t>
            </a:r>
          </a:p>
          <a:p>
            <a:pPr marL="0" indent="0">
              <a:buNone/>
            </a:pPr>
            <a:endParaRPr lang="en-GB" sz="1800" b="0" dirty="0"/>
          </a:p>
          <a:p>
            <a:r>
              <a:rPr lang="en-GB" sz="1800" b="0" dirty="0"/>
              <a:t>Better concordance check</a:t>
            </a:r>
          </a:p>
          <a:p>
            <a:pPr marL="0" indent="0">
              <a:buNone/>
            </a:pPr>
            <a:endParaRPr lang="en-GB" sz="1800" b="0" dirty="0"/>
          </a:p>
          <a:p>
            <a:r>
              <a:rPr lang="en-GB" sz="1800" b="0" dirty="0"/>
              <a:t>A strategy to facilitate 48 hours review</a:t>
            </a:r>
          </a:p>
          <a:p>
            <a:pPr marL="0" indent="0">
              <a:buNone/>
            </a:pPr>
            <a:endParaRPr lang="en-GB" sz="1800" b="0" dirty="0"/>
          </a:p>
          <a:p>
            <a:r>
              <a:rPr lang="en-GB" sz="1800" b="0" dirty="0"/>
              <a:t>Utilise every opportunity to deter smoking and exposure to smoking</a:t>
            </a:r>
          </a:p>
          <a:p>
            <a:pPr marL="0" indent="0">
              <a:buNone/>
            </a:pPr>
            <a:endParaRPr lang="en-GB" sz="1800" dirty="0"/>
          </a:p>
          <a:p>
            <a:endParaRPr lang="en-GB" sz="1800" dirty="0"/>
          </a:p>
        </p:txBody>
      </p:sp>
      <p:pic>
        <p:nvPicPr>
          <p:cNvPr id="6" name="Audio 5">
            <a:hlinkClick r:id="" action="ppaction://media"/>
            <a:extLst>
              <a:ext uri="{FF2B5EF4-FFF2-40B4-BE49-F238E27FC236}">
                <a16:creationId xmlns:a16="http://schemas.microsoft.com/office/drawing/2014/main" id="{B1537A3F-17EE-4191-A6FF-DD4D76979E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107053347"/>
      </p:ext>
    </p:extLst>
  </p:cSld>
  <p:clrMapOvr>
    <a:masterClrMapping/>
  </p:clrMapOvr>
  <mc:AlternateContent xmlns:mc="http://schemas.openxmlformats.org/markup-compatibility/2006" xmlns:p14="http://schemas.microsoft.com/office/powerpoint/2010/main">
    <mc:Choice Requires="p14">
      <p:transition spd="slow" p14:dur="2000" advTm="30460"/>
    </mc:Choice>
    <mc:Fallback xmlns="">
      <p:transition spd="slow" advTm="30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339502"/>
            <a:ext cx="7058025" cy="430887"/>
          </a:xfrm>
        </p:spPr>
        <p:txBody>
          <a:bodyPr/>
          <a:lstStyle/>
          <a:p>
            <a:r>
              <a:rPr lang="en-GB" dirty="0"/>
              <a:t>So, what next?</a:t>
            </a:r>
          </a:p>
        </p:txBody>
      </p:sp>
      <p:pic>
        <p:nvPicPr>
          <p:cNvPr id="4" name="Content Placeholder 3"/>
          <p:cNvPicPr>
            <a:picLocks noGrp="1" noChangeAspect="1"/>
          </p:cNvPicPr>
          <p:nvPr>
            <p:ph idx="1"/>
          </p:nvPr>
        </p:nvPicPr>
        <p:blipFill>
          <a:blip r:embed="rId5"/>
          <a:stretch>
            <a:fillRect/>
          </a:stretch>
        </p:blipFill>
        <p:spPr>
          <a:xfrm>
            <a:off x="2627784" y="1239602"/>
            <a:ext cx="3888431" cy="2664296"/>
          </a:xfrm>
          <a:prstGeom prst="rect">
            <a:avLst/>
          </a:prstGeom>
        </p:spPr>
      </p:pic>
      <p:pic>
        <p:nvPicPr>
          <p:cNvPr id="3" name="Audio 2">
            <a:hlinkClick r:id="" action="ppaction://media"/>
            <a:extLst>
              <a:ext uri="{FF2B5EF4-FFF2-40B4-BE49-F238E27FC236}">
                <a16:creationId xmlns:a16="http://schemas.microsoft.com/office/drawing/2014/main" id="{33871620-235B-4173-9ACA-691DCEC707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527630050"/>
      </p:ext>
    </p:extLst>
  </p:cSld>
  <p:clrMapOvr>
    <a:masterClrMapping/>
  </p:clrMapOvr>
  <mc:AlternateContent xmlns:mc="http://schemas.openxmlformats.org/markup-compatibility/2006" xmlns:p14="http://schemas.microsoft.com/office/powerpoint/2010/main">
    <mc:Choice Requires="p14">
      <p:transition spd="slow" p14:dur="2000" advTm="5705"/>
    </mc:Choice>
    <mc:Fallback xmlns="">
      <p:transition spd="slow" advTm="5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4138"/>
            <a:ext cx="6858000" cy="461665"/>
          </a:xfrm>
        </p:spPr>
        <p:txBody>
          <a:bodyPr/>
          <a:lstStyle/>
          <a:p>
            <a:r>
              <a:rPr lang="en-GB" sz="2400" dirty="0"/>
              <a:t>Training and Education</a:t>
            </a:r>
          </a:p>
        </p:txBody>
      </p:sp>
      <p:sp>
        <p:nvSpPr>
          <p:cNvPr id="3" name="Content Placeholder 2"/>
          <p:cNvSpPr>
            <a:spLocks noGrp="1"/>
          </p:cNvSpPr>
          <p:nvPr>
            <p:ph idx="1"/>
          </p:nvPr>
        </p:nvSpPr>
        <p:spPr>
          <a:xfrm>
            <a:off x="1143000" y="951571"/>
            <a:ext cx="6858000" cy="3394472"/>
          </a:xfrm>
        </p:spPr>
        <p:txBody>
          <a:bodyPr/>
          <a:lstStyle/>
          <a:p>
            <a:r>
              <a:rPr lang="en-GB" sz="1800" b="0" dirty="0"/>
              <a:t>Working closer together to run education sessions/ training days across  the North East and Cumbria</a:t>
            </a:r>
          </a:p>
          <a:p>
            <a:endParaRPr lang="en-GB" sz="1800" b="0" dirty="0"/>
          </a:p>
          <a:p>
            <a:r>
              <a:rPr lang="en-GB" sz="1800" b="0" dirty="0"/>
              <a:t>Understanding barriers </a:t>
            </a:r>
          </a:p>
          <a:p>
            <a:endParaRPr lang="en-GB" sz="1800" b="0" dirty="0"/>
          </a:p>
          <a:p>
            <a:r>
              <a:rPr lang="en-GB" sz="1800" b="0" dirty="0"/>
              <a:t>Exploring motivation to engage in further training across the board</a:t>
            </a:r>
          </a:p>
          <a:p>
            <a:pPr marL="0" indent="0">
              <a:buNone/>
            </a:pPr>
            <a:endParaRPr lang="en-GB" sz="1800" b="0" dirty="0"/>
          </a:p>
          <a:p>
            <a:r>
              <a:rPr lang="en-GB" sz="1800" b="0" dirty="0"/>
              <a:t>Embed National Training Initiatives</a:t>
            </a:r>
          </a:p>
          <a:p>
            <a:pPr marL="0" indent="0">
              <a:buNone/>
            </a:pPr>
            <a:endParaRPr lang="en-GB" sz="1800" dirty="0"/>
          </a:p>
          <a:p>
            <a:endParaRPr lang="en-GB" dirty="0"/>
          </a:p>
        </p:txBody>
      </p:sp>
      <p:pic>
        <p:nvPicPr>
          <p:cNvPr id="4" name="Audio 3">
            <a:hlinkClick r:id="" action="ppaction://media"/>
            <a:extLst>
              <a:ext uri="{FF2B5EF4-FFF2-40B4-BE49-F238E27FC236}">
                <a16:creationId xmlns:a16="http://schemas.microsoft.com/office/drawing/2014/main" id="{44A3843B-771C-4B18-AA2C-C1D75BD7C4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282350819"/>
      </p:ext>
    </p:extLst>
  </p:cSld>
  <p:clrMapOvr>
    <a:masterClrMapping/>
  </p:clrMapOvr>
  <mc:AlternateContent xmlns:mc="http://schemas.openxmlformats.org/markup-compatibility/2006" xmlns:p14="http://schemas.microsoft.com/office/powerpoint/2010/main">
    <mc:Choice Requires="p14">
      <p:transition spd="slow" p14:dur="2000" advTm="11540"/>
    </mc:Choice>
    <mc:Fallback xmlns="">
      <p:transition spd="slow" advTm="11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stretch>
            <a:fillRect/>
          </a:stretch>
        </p:blipFill>
        <p:spPr>
          <a:xfrm>
            <a:off x="2267744" y="742563"/>
            <a:ext cx="4844166" cy="4032448"/>
          </a:xfrm>
          <a:prstGeom prst="rect">
            <a:avLst/>
          </a:prstGeom>
        </p:spPr>
      </p:pic>
      <p:sp>
        <p:nvSpPr>
          <p:cNvPr id="2" name="Title 1"/>
          <p:cNvSpPr>
            <a:spLocks noGrp="1"/>
          </p:cNvSpPr>
          <p:nvPr>
            <p:ph type="title"/>
          </p:nvPr>
        </p:nvSpPr>
        <p:spPr>
          <a:xfrm>
            <a:off x="1042987" y="339502"/>
            <a:ext cx="7058025" cy="430887"/>
          </a:xfrm>
        </p:spPr>
        <p:txBody>
          <a:bodyPr/>
          <a:lstStyle/>
          <a:p>
            <a:r>
              <a:rPr lang="en-GB" dirty="0"/>
              <a:t>Training and Education</a:t>
            </a:r>
          </a:p>
        </p:txBody>
      </p:sp>
      <p:pic>
        <p:nvPicPr>
          <p:cNvPr id="10" name="Audio 9">
            <a:hlinkClick r:id="" action="ppaction://media"/>
            <a:extLst>
              <a:ext uri="{FF2B5EF4-FFF2-40B4-BE49-F238E27FC236}">
                <a16:creationId xmlns:a16="http://schemas.microsoft.com/office/drawing/2014/main" id="{7B466483-5955-4DE9-9CEA-C82EB5914A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84919856"/>
      </p:ext>
    </p:extLst>
  </p:cSld>
  <p:clrMapOvr>
    <a:masterClrMapping/>
  </p:clrMapOvr>
  <mc:AlternateContent xmlns:mc="http://schemas.openxmlformats.org/markup-compatibility/2006" xmlns:p14="http://schemas.microsoft.com/office/powerpoint/2010/main">
    <mc:Choice Requires="p14">
      <p:transition spd="slow" p14:dur="2000" advTm="19342"/>
    </mc:Choice>
    <mc:Fallback xmlns="">
      <p:transition spd="slow" advTm="19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stretch>
            <a:fillRect/>
          </a:stretch>
        </p:blipFill>
        <p:spPr>
          <a:xfrm>
            <a:off x="2195736" y="35083"/>
            <a:ext cx="6192688" cy="4999157"/>
          </a:xfrm>
          <a:prstGeom prst="rect">
            <a:avLst/>
          </a:prstGeom>
        </p:spPr>
      </p:pic>
      <p:sp>
        <p:nvSpPr>
          <p:cNvPr id="2" name="Title 1"/>
          <p:cNvSpPr>
            <a:spLocks noGrp="1"/>
          </p:cNvSpPr>
          <p:nvPr>
            <p:ph type="title"/>
          </p:nvPr>
        </p:nvSpPr>
        <p:spPr>
          <a:xfrm>
            <a:off x="107504" y="19422"/>
            <a:ext cx="1656184" cy="1107996"/>
          </a:xfrm>
        </p:spPr>
        <p:txBody>
          <a:bodyPr/>
          <a:lstStyle/>
          <a:p>
            <a:r>
              <a:rPr lang="en-GB" dirty="0"/>
              <a:t>Training and Education</a:t>
            </a:r>
          </a:p>
        </p:txBody>
      </p:sp>
      <p:pic>
        <p:nvPicPr>
          <p:cNvPr id="6" name="Audio 5">
            <a:hlinkClick r:id="" action="ppaction://media"/>
            <a:extLst>
              <a:ext uri="{FF2B5EF4-FFF2-40B4-BE49-F238E27FC236}">
                <a16:creationId xmlns:a16="http://schemas.microsoft.com/office/drawing/2014/main" id="{15F8D726-4D84-4338-ADAB-AA4DEAC93B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518095792"/>
      </p:ext>
    </p:extLst>
  </p:cSld>
  <p:clrMapOvr>
    <a:masterClrMapping/>
  </p:clrMapOvr>
  <mc:AlternateContent xmlns:mc="http://schemas.openxmlformats.org/markup-compatibility/2006" xmlns:p14="http://schemas.microsoft.com/office/powerpoint/2010/main">
    <mc:Choice Requires="p14">
      <p:transition spd="slow" p14:dur="2000" advTm="29639"/>
    </mc:Choice>
    <mc:Fallback xmlns="">
      <p:transition spd="slow" advTm="29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67494"/>
            <a:ext cx="1584796" cy="1078959"/>
          </a:xfrm>
        </p:spPr>
        <p:txBody>
          <a:bodyPr/>
          <a:lstStyle/>
          <a:p>
            <a:r>
              <a:rPr lang="en-GB" dirty="0"/>
              <a:t>Training and Education</a:t>
            </a:r>
          </a:p>
        </p:txBody>
      </p:sp>
      <p:pic>
        <p:nvPicPr>
          <p:cNvPr id="4" name="Content Placeholder 3"/>
          <p:cNvPicPr>
            <a:picLocks noGrp="1" noChangeAspect="1"/>
          </p:cNvPicPr>
          <p:nvPr>
            <p:ph idx="1"/>
          </p:nvPr>
        </p:nvPicPr>
        <p:blipFill>
          <a:blip r:embed="rId5"/>
          <a:stretch>
            <a:fillRect/>
          </a:stretch>
        </p:blipFill>
        <p:spPr>
          <a:xfrm>
            <a:off x="2267744" y="85512"/>
            <a:ext cx="5976664" cy="4972475"/>
          </a:xfrm>
          <a:prstGeom prst="rect">
            <a:avLst/>
          </a:prstGeom>
        </p:spPr>
      </p:pic>
      <p:pic>
        <p:nvPicPr>
          <p:cNvPr id="3" name="Audio 2">
            <a:hlinkClick r:id="" action="ppaction://media"/>
            <a:extLst>
              <a:ext uri="{FF2B5EF4-FFF2-40B4-BE49-F238E27FC236}">
                <a16:creationId xmlns:a16="http://schemas.microsoft.com/office/drawing/2014/main" id="{937B9AAC-635D-47F2-87E5-03A57A28F8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888525120"/>
      </p:ext>
    </p:extLst>
  </p:cSld>
  <p:clrMapOvr>
    <a:masterClrMapping/>
  </p:clrMapOvr>
  <mc:AlternateContent xmlns:mc="http://schemas.openxmlformats.org/markup-compatibility/2006" xmlns:p14="http://schemas.microsoft.com/office/powerpoint/2010/main">
    <mc:Choice Requires="p14">
      <p:transition spd="slow" p14:dur="2000" advTm="8502"/>
    </mc:Choice>
    <mc:Fallback xmlns="">
      <p:transition spd="slow" advTm="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srcRect t="11723" r="-1256"/>
          <a:stretch/>
        </p:blipFill>
        <p:spPr>
          <a:xfrm>
            <a:off x="1547664" y="801871"/>
            <a:ext cx="6120680" cy="4002127"/>
          </a:xfrm>
          <a:prstGeom prst="rect">
            <a:avLst/>
          </a:prstGeom>
        </p:spPr>
      </p:pic>
      <p:sp>
        <p:nvSpPr>
          <p:cNvPr id="3" name="Title 1">
            <a:extLst>
              <a:ext uri="{FF2B5EF4-FFF2-40B4-BE49-F238E27FC236}">
                <a16:creationId xmlns:a16="http://schemas.microsoft.com/office/drawing/2014/main" id="{87A36FC4-8DDC-40E2-B313-E1A14172848E}"/>
              </a:ext>
            </a:extLst>
          </p:cNvPr>
          <p:cNvSpPr>
            <a:spLocks noGrp="1"/>
          </p:cNvSpPr>
          <p:nvPr>
            <p:ph type="title"/>
          </p:nvPr>
        </p:nvSpPr>
        <p:spPr>
          <a:xfrm>
            <a:off x="1042987" y="339502"/>
            <a:ext cx="7058025" cy="430887"/>
          </a:xfrm>
        </p:spPr>
        <p:txBody>
          <a:bodyPr/>
          <a:lstStyle/>
          <a:p>
            <a:r>
              <a:rPr lang="en-GB" dirty="0"/>
              <a:t>Beat Asthma Friendly Schools Criteria</a:t>
            </a:r>
          </a:p>
        </p:txBody>
      </p:sp>
      <p:pic>
        <p:nvPicPr>
          <p:cNvPr id="2" name="Audio 1">
            <a:hlinkClick r:id="" action="ppaction://media"/>
            <a:extLst>
              <a:ext uri="{FF2B5EF4-FFF2-40B4-BE49-F238E27FC236}">
                <a16:creationId xmlns:a16="http://schemas.microsoft.com/office/drawing/2014/main" id="{88E1CF4C-D103-48CF-8E9D-CA16D87A7F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7886852"/>
      </p:ext>
    </p:extLst>
  </p:cSld>
  <p:clrMapOvr>
    <a:masterClrMapping/>
  </p:clrMapOvr>
  <mc:AlternateContent xmlns:mc="http://schemas.openxmlformats.org/markup-compatibility/2006" xmlns:p14="http://schemas.microsoft.com/office/powerpoint/2010/main">
    <mc:Choice Requires="p14">
      <p:transition spd="slow" p14:dur="2000" advTm="35005"/>
    </mc:Choice>
    <mc:Fallback xmlns="">
      <p:transition spd="slow" advTm="35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4D2BB62-F90C-4B3D-A1DF-5163C5CE2073}"/>
              </a:ext>
            </a:extLst>
          </p:cNvPr>
          <p:cNvSpPr txBox="1">
            <a:spLocks/>
          </p:cNvSpPr>
          <p:nvPr/>
        </p:nvSpPr>
        <p:spPr>
          <a:xfrm>
            <a:off x="1475656" y="2139839"/>
            <a:ext cx="7058025" cy="3600673"/>
          </a:xfrm>
          <a:prstGeom prst="rect">
            <a:avLst/>
          </a:prstGeom>
        </p:spPr>
        <p:txBody>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GB" dirty="0"/>
          </a:p>
        </p:txBody>
      </p:sp>
      <p:sp>
        <p:nvSpPr>
          <p:cNvPr id="5" name="Title 1">
            <a:extLst>
              <a:ext uri="{FF2B5EF4-FFF2-40B4-BE49-F238E27FC236}">
                <a16:creationId xmlns:a16="http://schemas.microsoft.com/office/drawing/2014/main" id="{79E05A9C-BF49-494F-BD3D-62B185CFACB6}"/>
              </a:ext>
            </a:extLst>
          </p:cNvPr>
          <p:cNvSpPr>
            <a:spLocks noGrp="1"/>
          </p:cNvSpPr>
          <p:nvPr>
            <p:ph type="title"/>
          </p:nvPr>
        </p:nvSpPr>
        <p:spPr>
          <a:xfrm>
            <a:off x="1042987" y="195998"/>
            <a:ext cx="7058025" cy="430887"/>
          </a:xfrm>
        </p:spPr>
        <p:txBody>
          <a:bodyPr/>
          <a:lstStyle/>
          <a:p>
            <a:r>
              <a:rPr lang="en-GB" dirty="0"/>
              <a:t>Child Health and Well Being Network NENC</a:t>
            </a:r>
          </a:p>
        </p:txBody>
      </p:sp>
      <p:grpSp>
        <p:nvGrpSpPr>
          <p:cNvPr id="11" name="Group 10">
            <a:extLst>
              <a:ext uri="{FF2B5EF4-FFF2-40B4-BE49-F238E27FC236}">
                <a16:creationId xmlns:a16="http://schemas.microsoft.com/office/drawing/2014/main" id="{E0667B65-C585-432B-BC9C-009EE85A5A17}"/>
              </a:ext>
            </a:extLst>
          </p:cNvPr>
          <p:cNvGrpSpPr/>
          <p:nvPr/>
        </p:nvGrpSpPr>
        <p:grpSpPr>
          <a:xfrm>
            <a:off x="1042987" y="705001"/>
            <a:ext cx="6625357" cy="3912145"/>
            <a:chOff x="1042987" y="705001"/>
            <a:chExt cx="6625357" cy="3912145"/>
          </a:xfrm>
        </p:grpSpPr>
        <p:pic>
          <p:nvPicPr>
            <p:cNvPr id="9" name="Content Placeholder 3">
              <a:extLst>
                <a:ext uri="{FF2B5EF4-FFF2-40B4-BE49-F238E27FC236}">
                  <a16:creationId xmlns:a16="http://schemas.microsoft.com/office/drawing/2014/main" id="{811ED930-4E73-4D59-B4EC-2045D0480133}"/>
                </a:ext>
              </a:extLst>
            </p:cNvPr>
            <p:cNvPicPr>
              <a:picLocks noChangeAspect="1"/>
            </p:cNvPicPr>
            <p:nvPr/>
          </p:nvPicPr>
          <p:blipFill>
            <a:blip r:embed="rId5"/>
            <a:stretch>
              <a:fillRect/>
            </a:stretch>
          </p:blipFill>
          <p:spPr>
            <a:xfrm>
              <a:off x="1042987" y="705001"/>
              <a:ext cx="6625357" cy="3912145"/>
            </a:xfrm>
            <a:prstGeom prst="rect">
              <a:avLst/>
            </a:prstGeom>
          </p:spPr>
        </p:pic>
        <p:sp>
          <p:nvSpPr>
            <p:cNvPr id="10" name="Rectangle: Rounded Corners 9">
              <a:extLst>
                <a:ext uri="{FF2B5EF4-FFF2-40B4-BE49-F238E27FC236}">
                  <a16:creationId xmlns:a16="http://schemas.microsoft.com/office/drawing/2014/main" id="{BD02DC0B-EDA4-44DF-A6B4-FB3FC3439F66}"/>
                </a:ext>
              </a:extLst>
            </p:cNvPr>
            <p:cNvSpPr/>
            <p:nvPr/>
          </p:nvSpPr>
          <p:spPr>
            <a:xfrm>
              <a:off x="6804248" y="705002"/>
              <a:ext cx="792088" cy="497436"/>
            </a:xfrm>
            <a:prstGeom prst="round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pic>
        <p:nvPicPr>
          <p:cNvPr id="3" name="Audio 2">
            <a:hlinkClick r:id="" action="ppaction://media"/>
            <a:extLst>
              <a:ext uri="{FF2B5EF4-FFF2-40B4-BE49-F238E27FC236}">
                <a16:creationId xmlns:a16="http://schemas.microsoft.com/office/drawing/2014/main" id="{229DED34-E87B-42E4-99AD-7B79D85666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91050788"/>
      </p:ext>
    </p:extLst>
  </p:cSld>
  <p:clrMapOvr>
    <a:masterClrMapping/>
  </p:clrMapOvr>
  <mc:AlternateContent xmlns:mc="http://schemas.openxmlformats.org/markup-compatibility/2006" xmlns:p14="http://schemas.microsoft.com/office/powerpoint/2010/main">
    <mc:Choice Requires="p14">
      <p:transition spd="slow" p14:dur="2000" advTm="19614"/>
    </mc:Choice>
    <mc:Fallback xmlns="">
      <p:transition spd="slow" advTm="19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45" y="581778"/>
            <a:ext cx="1728812" cy="934943"/>
          </a:xfrm>
        </p:spPr>
        <p:txBody>
          <a:bodyPr/>
          <a:lstStyle/>
          <a:p>
            <a:pPr>
              <a:defRPr/>
            </a:pPr>
            <a:r>
              <a:rPr lang="en-GB" dirty="0"/>
              <a:t>Maximise use of Regional Resources</a:t>
            </a:r>
          </a:p>
        </p:txBody>
      </p:sp>
      <p:pic>
        <p:nvPicPr>
          <p:cNvPr id="3" name="Picture 2"/>
          <p:cNvPicPr>
            <a:picLocks noChangeAspect="1"/>
          </p:cNvPicPr>
          <p:nvPr/>
        </p:nvPicPr>
        <p:blipFill>
          <a:blip r:embed="rId5"/>
          <a:stretch>
            <a:fillRect/>
          </a:stretch>
        </p:blipFill>
        <p:spPr>
          <a:xfrm>
            <a:off x="5652120" y="699542"/>
            <a:ext cx="2960136" cy="3603644"/>
          </a:xfrm>
          <a:prstGeom prst="rect">
            <a:avLst/>
          </a:prstGeom>
        </p:spPr>
      </p:pic>
      <p:pic>
        <p:nvPicPr>
          <p:cNvPr id="38915"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1655677" y="357170"/>
            <a:ext cx="3952740" cy="1987624"/>
          </a:xfrm>
        </p:spPr>
      </p:pic>
      <p:pic>
        <p:nvPicPr>
          <p:cNvPr id="38916"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99380" y="2443424"/>
            <a:ext cx="3952740" cy="197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DC67FC78-0F5B-452D-9497-77E4669996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30033821"/>
      </p:ext>
    </p:extLst>
  </p:cSld>
  <p:clrMapOvr>
    <a:masterClrMapping/>
  </p:clrMapOvr>
  <mc:AlternateContent xmlns:mc="http://schemas.openxmlformats.org/markup-compatibility/2006" xmlns:p14="http://schemas.microsoft.com/office/powerpoint/2010/main">
    <mc:Choice Requires="p14">
      <p:transition spd="slow" p14:dur="2000" advTm="9424"/>
    </mc:Choice>
    <mc:Fallback xmlns="">
      <p:transition spd="slow" advTm="9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988" y="329986"/>
            <a:ext cx="7058025" cy="430887"/>
          </a:xfrm>
        </p:spPr>
        <p:txBody>
          <a:bodyPr/>
          <a:lstStyle/>
          <a:p>
            <a:r>
              <a:rPr lang="en-GB" dirty="0"/>
              <a:t>Recommended Resources For Asthma</a:t>
            </a:r>
          </a:p>
        </p:txBody>
      </p:sp>
      <p:sp>
        <p:nvSpPr>
          <p:cNvPr id="3" name="Content Placeholder 2"/>
          <p:cNvSpPr>
            <a:spLocks noGrp="1"/>
          </p:cNvSpPr>
          <p:nvPr>
            <p:ph idx="1"/>
          </p:nvPr>
        </p:nvSpPr>
        <p:spPr>
          <a:xfrm>
            <a:off x="1002248" y="965166"/>
            <a:ext cx="3673028" cy="3394472"/>
          </a:xfrm>
        </p:spPr>
        <p:txBody>
          <a:bodyPr/>
          <a:lstStyle/>
          <a:p>
            <a:r>
              <a:rPr lang="en-GB" dirty="0">
                <a:hlinkClick r:id="rId5"/>
              </a:rPr>
              <a:t>https://www.beatasthma.co.uk/</a:t>
            </a:r>
            <a:endParaRPr lang="en-GB" dirty="0"/>
          </a:p>
          <a:p>
            <a:endParaRPr lang="en-GB" dirty="0"/>
          </a:p>
          <a:p>
            <a:r>
              <a:rPr lang="en-GB" dirty="0">
                <a:hlinkClick r:id="rId6"/>
              </a:rPr>
              <a:t>https://www.nenc-healthiertogether.nhs.uk/</a:t>
            </a:r>
            <a:endParaRPr lang="en-GB" dirty="0"/>
          </a:p>
          <a:p>
            <a:endParaRPr lang="en-GB" dirty="0"/>
          </a:p>
          <a:p>
            <a:r>
              <a:rPr lang="en-GB" dirty="0">
                <a:hlinkClick r:id="rId7"/>
              </a:rPr>
              <a:t>https://www.asthma.org.uk/</a:t>
            </a:r>
            <a:endParaRPr lang="en-GB" dirty="0"/>
          </a:p>
          <a:p>
            <a:endParaRPr lang="en-GB" dirty="0"/>
          </a:p>
          <a:p>
            <a:endParaRPr lang="en-GB" dirty="0"/>
          </a:p>
          <a:p>
            <a:r>
              <a:rPr lang="en-GB" dirty="0">
                <a:hlinkClick r:id="rId8"/>
              </a:rPr>
              <a:t>https://www.itchysneezywheezy.co.uk/</a:t>
            </a:r>
            <a:endParaRPr lang="en-GB" dirty="0"/>
          </a:p>
          <a:p>
            <a:endParaRPr lang="en-GB" dirty="0"/>
          </a:p>
          <a:p>
            <a:endParaRPr lang="en-GB" dirty="0"/>
          </a:p>
        </p:txBody>
      </p:sp>
      <p:pic>
        <p:nvPicPr>
          <p:cNvPr id="4" name="Picture 3"/>
          <p:cNvPicPr>
            <a:picLocks noChangeAspect="1"/>
          </p:cNvPicPr>
          <p:nvPr/>
        </p:nvPicPr>
        <p:blipFill>
          <a:blip r:embed="rId9"/>
          <a:stretch>
            <a:fillRect/>
          </a:stretch>
        </p:blipFill>
        <p:spPr>
          <a:xfrm>
            <a:off x="4705218" y="3365644"/>
            <a:ext cx="2668819" cy="1040626"/>
          </a:xfrm>
          <a:prstGeom prst="rect">
            <a:avLst/>
          </a:prstGeom>
        </p:spPr>
      </p:pic>
      <p:pic>
        <p:nvPicPr>
          <p:cNvPr id="5" name="Picture 4"/>
          <p:cNvPicPr>
            <a:picLocks noChangeAspect="1"/>
          </p:cNvPicPr>
          <p:nvPr/>
        </p:nvPicPr>
        <p:blipFill>
          <a:blip r:embed="rId10"/>
          <a:stretch>
            <a:fillRect/>
          </a:stretch>
        </p:blipFill>
        <p:spPr>
          <a:xfrm>
            <a:off x="5076056" y="965166"/>
            <a:ext cx="1278731" cy="492587"/>
          </a:xfrm>
          <a:prstGeom prst="rect">
            <a:avLst/>
          </a:prstGeom>
        </p:spPr>
      </p:pic>
      <p:pic>
        <p:nvPicPr>
          <p:cNvPr id="7" name="Picture 6"/>
          <p:cNvPicPr>
            <a:picLocks noChangeAspect="1"/>
          </p:cNvPicPr>
          <p:nvPr/>
        </p:nvPicPr>
        <p:blipFill>
          <a:blip r:embed="rId11"/>
          <a:stretch>
            <a:fillRect/>
          </a:stretch>
        </p:blipFill>
        <p:spPr>
          <a:xfrm>
            <a:off x="4572000" y="1489570"/>
            <a:ext cx="2589921" cy="701436"/>
          </a:xfrm>
          <a:prstGeom prst="rect">
            <a:avLst/>
          </a:prstGeom>
        </p:spPr>
      </p:pic>
      <p:pic>
        <p:nvPicPr>
          <p:cNvPr id="8" name="Picture 7"/>
          <p:cNvPicPr>
            <a:picLocks noChangeAspect="1"/>
          </p:cNvPicPr>
          <p:nvPr/>
        </p:nvPicPr>
        <p:blipFill>
          <a:blip r:embed="rId12"/>
          <a:stretch>
            <a:fillRect/>
          </a:stretch>
        </p:blipFill>
        <p:spPr>
          <a:xfrm>
            <a:off x="6588224" y="2444834"/>
            <a:ext cx="785813" cy="684718"/>
          </a:xfrm>
          <a:prstGeom prst="rect">
            <a:avLst/>
          </a:prstGeom>
        </p:spPr>
      </p:pic>
      <p:pic>
        <p:nvPicPr>
          <p:cNvPr id="9" name="Picture 8"/>
          <p:cNvPicPr>
            <a:picLocks noChangeAspect="1"/>
          </p:cNvPicPr>
          <p:nvPr/>
        </p:nvPicPr>
        <p:blipFill>
          <a:blip r:embed="rId13"/>
          <a:stretch>
            <a:fillRect/>
          </a:stretch>
        </p:blipFill>
        <p:spPr>
          <a:xfrm>
            <a:off x="4690773" y="2359262"/>
            <a:ext cx="1512168" cy="864096"/>
          </a:xfrm>
          <a:prstGeom prst="rect">
            <a:avLst/>
          </a:prstGeom>
        </p:spPr>
      </p:pic>
      <p:pic>
        <p:nvPicPr>
          <p:cNvPr id="6" name="Audio 5">
            <a:hlinkClick r:id="" action="ppaction://media"/>
            <a:extLst>
              <a:ext uri="{FF2B5EF4-FFF2-40B4-BE49-F238E27FC236}">
                <a16:creationId xmlns:a16="http://schemas.microsoft.com/office/drawing/2014/main" id="{6B883521-94D5-4FC3-A4A0-150C4FC5E20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04229058"/>
      </p:ext>
    </p:extLst>
  </p:cSld>
  <p:clrMapOvr>
    <a:masterClrMapping/>
  </p:clrMapOvr>
  <mc:AlternateContent xmlns:mc="http://schemas.openxmlformats.org/markup-compatibility/2006" xmlns:p14="http://schemas.microsoft.com/office/powerpoint/2010/main">
    <mc:Choice Requires="p14">
      <p:transition spd="slow" p14:dur="2000" advTm="9177"/>
    </mc:Choice>
    <mc:Fallback xmlns="">
      <p:transition spd="slow" advTm="9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EC59-B9EB-449A-A0A1-57A16A569CC5}"/>
              </a:ext>
            </a:extLst>
          </p:cNvPr>
          <p:cNvSpPr>
            <a:spLocks noGrp="1"/>
          </p:cNvSpPr>
          <p:nvPr>
            <p:ph type="title"/>
          </p:nvPr>
        </p:nvSpPr>
        <p:spPr/>
        <p:txBody>
          <a:bodyPr/>
          <a:lstStyle/>
          <a:p>
            <a:r>
              <a:rPr lang="en-GB" dirty="0"/>
              <a:t>Conclusion</a:t>
            </a:r>
          </a:p>
        </p:txBody>
      </p:sp>
      <p:sp>
        <p:nvSpPr>
          <p:cNvPr id="3" name="Content Placeholder 2">
            <a:extLst>
              <a:ext uri="{FF2B5EF4-FFF2-40B4-BE49-F238E27FC236}">
                <a16:creationId xmlns:a16="http://schemas.microsoft.com/office/drawing/2014/main" id="{DD6FCC23-2C2E-4757-BBA5-B29615115566}"/>
              </a:ext>
            </a:extLst>
          </p:cNvPr>
          <p:cNvSpPr>
            <a:spLocks noGrp="1"/>
          </p:cNvSpPr>
          <p:nvPr>
            <p:ph idx="1"/>
          </p:nvPr>
        </p:nvSpPr>
        <p:spPr/>
        <p:txBody>
          <a:bodyPr/>
          <a:lstStyle/>
          <a:p>
            <a:pPr marL="0" indent="0">
              <a:buNone/>
            </a:pPr>
            <a:r>
              <a:rPr lang="en-GB" sz="2400" b="0" dirty="0"/>
              <a:t>Our role is to</a:t>
            </a:r>
            <a:r>
              <a:rPr lang="en-GB" sz="2400" dirty="0"/>
              <a:t> promote </a:t>
            </a:r>
            <a:r>
              <a:rPr lang="en-GB" sz="2400" b="0" dirty="0"/>
              <a:t>and </a:t>
            </a:r>
            <a:r>
              <a:rPr lang="en-GB" sz="2400" dirty="0"/>
              <a:t>work together </a:t>
            </a:r>
            <a:r>
              <a:rPr lang="en-GB" sz="2400" b="0" dirty="0"/>
              <a:t>to help embed the National Bundle Of Care for CYP with Asthma</a:t>
            </a:r>
          </a:p>
          <a:p>
            <a:endParaRPr lang="en-GB" dirty="0"/>
          </a:p>
        </p:txBody>
      </p:sp>
      <p:pic>
        <p:nvPicPr>
          <p:cNvPr id="4" name="Picture 3">
            <a:extLst>
              <a:ext uri="{FF2B5EF4-FFF2-40B4-BE49-F238E27FC236}">
                <a16:creationId xmlns:a16="http://schemas.microsoft.com/office/drawing/2014/main" id="{A8BF8FB9-FAC2-42C0-B474-C167A49549EA}"/>
              </a:ext>
            </a:extLst>
          </p:cNvPr>
          <p:cNvPicPr>
            <a:picLocks noChangeAspect="1"/>
          </p:cNvPicPr>
          <p:nvPr/>
        </p:nvPicPr>
        <p:blipFill>
          <a:blip r:embed="rId4"/>
          <a:stretch>
            <a:fillRect/>
          </a:stretch>
        </p:blipFill>
        <p:spPr>
          <a:xfrm>
            <a:off x="3131840" y="2355726"/>
            <a:ext cx="3636404" cy="1424571"/>
          </a:xfrm>
          <a:prstGeom prst="rect">
            <a:avLst/>
          </a:prstGeom>
        </p:spPr>
      </p:pic>
      <p:pic>
        <p:nvPicPr>
          <p:cNvPr id="5" name="Audio 4">
            <a:hlinkClick r:id="" action="ppaction://media"/>
            <a:extLst>
              <a:ext uri="{FF2B5EF4-FFF2-40B4-BE49-F238E27FC236}">
                <a16:creationId xmlns:a16="http://schemas.microsoft.com/office/drawing/2014/main" id="{AFAE0EF9-F297-46C8-B357-CDA6F671B5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78515011"/>
      </p:ext>
    </p:extLst>
  </p:cSld>
  <p:clrMapOvr>
    <a:masterClrMapping/>
  </p:clrMapOvr>
  <mc:AlternateContent xmlns:mc="http://schemas.openxmlformats.org/markup-compatibility/2006" xmlns:p14="http://schemas.microsoft.com/office/powerpoint/2010/main">
    <mc:Choice Requires="p14">
      <p:transition spd="slow" p14:dur="2000" advTm="6263"/>
    </mc:Choice>
    <mc:Fallback xmlns="">
      <p:transition spd="slow" advTm="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5719CA4-1E41-4142-9443-5F31745FE1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5019" y="1010664"/>
            <a:ext cx="4498144" cy="340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lowchart: Stored Data 4">
            <a:extLst>
              <a:ext uri="{FF2B5EF4-FFF2-40B4-BE49-F238E27FC236}">
                <a16:creationId xmlns:a16="http://schemas.microsoft.com/office/drawing/2014/main" id="{38E4355D-2310-409F-84AC-322861197FF5}"/>
              </a:ext>
            </a:extLst>
          </p:cNvPr>
          <p:cNvSpPr/>
          <p:nvPr/>
        </p:nvSpPr>
        <p:spPr>
          <a:xfrm>
            <a:off x="179512" y="1010664"/>
            <a:ext cx="5472608" cy="3409407"/>
          </a:xfrm>
          <a:prstGeom prst="flowChartOnlineStorage">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5877E77-3898-4DE9-A608-B77B0BC3B721}"/>
              </a:ext>
            </a:extLst>
          </p:cNvPr>
          <p:cNvSpPr txBox="1">
            <a:spLocks/>
          </p:cNvSpPr>
          <p:nvPr/>
        </p:nvSpPr>
        <p:spPr>
          <a:xfrm>
            <a:off x="67654" y="759088"/>
            <a:ext cx="4720607" cy="4031873"/>
          </a:xfrm>
          <a:prstGeom prst="rect">
            <a:avLst/>
          </a:prstGeom>
          <a:solidFill>
            <a:schemeClr val="bg1">
              <a:alpha val="0"/>
            </a:schemeClr>
          </a:solidFill>
        </p:spPr>
        <p:txBody>
          <a:bodyPr vert="horz" wrap="square" lIns="91440" tIns="45720" rIns="91440" bIns="45720" rtlCol="0" anchor="b" anchorCtr="0">
            <a:spAutoFit/>
          </a:bodyPr>
          <a:lstStyle>
            <a:lvl1pPr algn="l" defTabSz="914400" rtl="0" eaLnBrk="1" latinLnBrk="0" hangingPunct="1">
              <a:spcBef>
                <a:spcPct val="0"/>
              </a:spcBef>
              <a:buNone/>
              <a:defRPr sz="2200" b="1" kern="1200">
                <a:solidFill>
                  <a:schemeClr val="tx2"/>
                </a:solidFill>
                <a:latin typeface="+mj-lt"/>
                <a:ea typeface="+mj-ea"/>
                <a:cs typeface="+mj-cs"/>
              </a:defRPr>
            </a:lvl1pPr>
          </a:lstStyle>
          <a:p>
            <a:r>
              <a:rPr lang="en-GB" sz="1600" b="0" dirty="0">
                <a:solidFill>
                  <a:srgbClr val="002060"/>
                </a:solidFill>
              </a:rPr>
              <a:t>Please follow, share and retweet relevant work so that we can continue to share good practice across the region at the child health and wellbeing network handle </a:t>
            </a:r>
            <a:r>
              <a:rPr lang="en-GB" sz="1600" dirty="0">
                <a:solidFill>
                  <a:schemeClr val="bg1">
                    <a:lumMod val="50000"/>
                  </a:schemeClr>
                </a:solidFill>
              </a:rPr>
              <a:t>@NorthNetChild</a:t>
            </a:r>
            <a:br>
              <a:rPr lang="en-GB" sz="1600" dirty="0">
                <a:solidFill>
                  <a:srgbClr val="002060"/>
                </a:solidFill>
              </a:rPr>
            </a:br>
            <a:br>
              <a:rPr lang="en-GB" sz="1600" b="0" dirty="0">
                <a:solidFill>
                  <a:srgbClr val="002060"/>
                </a:solidFill>
              </a:rPr>
            </a:br>
            <a:r>
              <a:rPr lang="en-GB" sz="1600" b="0" dirty="0">
                <a:solidFill>
                  <a:srgbClr val="002060"/>
                </a:solidFill>
              </a:rPr>
              <a:t>Visit our website - </a:t>
            </a:r>
            <a:r>
              <a:rPr lang="en-GB" sz="1600" b="0" dirty="0">
                <a:solidFill>
                  <a:srgbClr val="002060"/>
                </a:solidFill>
                <a:hlinkClick r:id="rId5"/>
              </a:rPr>
              <a:t>https://nhsjoinourjourney.org.uk/what-we-are-doing/priorities/optimising-health-services/</a:t>
            </a:r>
            <a:r>
              <a:rPr lang="en-GB" sz="1600" b="0">
                <a:solidFill>
                  <a:srgbClr val="002060"/>
                </a:solidFill>
                <a:hlinkClick r:id="rId5"/>
              </a:rPr>
              <a:t>child-health-and-wellbeing-network/</a:t>
            </a:r>
            <a:r>
              <a:rPr lang="en-GB" sz="1600" b="0">
                <a:solidFill>
                  <a:srgbClr val="002060"/>
                </a:solidFill>
              </a:rPr>
              <a:t> </a:t>
            </a:r>
            <a:br>
              <a:rPr lang="en-GB" sz="1600" b="0" dirty="0">
                <a:solidFill>
                  <a:srgbClr val="002060"/>
                </a:solidFill>
              </a:rPr>
            </a:br>
            <a:br>
              <a:rPr lang="en-GB" sz="1600" b="0" dirty="0">
                <a:solidFill>
                  <a:srgbClr val="002060"/>
                </a:solidFill>
              </a:rPr>
            </a:br>
            <a:r>
              <a:rPr lang="en-GB" sz="1600" b="0" dirty="0">
                <a:solidFill>
                  <a:srgbClr val="002060"/>
                </a:solidFill>
              </a:rPr>
              <a:t>Please encourage colleagues from all areas of the child health and Wellbeing Network to register with </a:t>
            </a:r>
            <a:r>
              <a:rPr lang="en-GB" sz="1600" b="0" u="sng" dirty="0">
                <a:hlinkClick r:id="rId6"/>
              </a:rPr>
              <a:t>england.northernchildnetwork@nhs.net</a:t>
            </a:r>
            <a:r>
              <a:rPr lang="en-GB" sz="1600" b="0" dirty="0"/>
              <a:t> </a:t>
            </a:r>
            <a:r>
              <a:rPr lang="en-GB" sz="1600" b="0" dirty="0">
                <a:solidFill>
                  <a:srgbClr val="002060"/>
                </a:solidFill>
              </a:rPr>
              <a:t>so they are included in our communications and feed into the workplan projects that they are interested in.</a:t>
            </a:r>
            <a:endParaRPr lang="en-GB" sz="1600" b="0" dirty="0"/>
          </a:p>
        </p:txBody>
      </p:sp>
      <p:sp>
        <p:nvSpPr>
          <p:cNvPr id="3" name="Title 1">
            <a:extLst>
              <a:ext uri="{FF2B5EF4-FFF2-40B4-BE49-F238E27FC236}">
                <a16:creationId xmlns:a16="http://schemas.microsoft.com/office/drawing/2014/main" id="{9573D67B-EF40-4263-AF18-E563404708D9}"/>
              </a:ext>
            </a:extLst>
          </p:cNvPr>
          <p:cNvSpPr txBox="1">
            <a:spLocks/>
          </p:cNvSpPr>
          <p:nvPr/>
        </p:nvSpPr>
        <p:spPr>
          <a:xfrm>
            <a:off x="1458501" y="236716"/>
            <a:ext cx="7058025" cy="461665"/>
          </a:xfrm>
          <a:prstGeom prst="rect">
            <a:avLst/>
          </a:prstGeom>
        </p:spPr>
        <p:txBody>
          <a:bodyPr vert="horz" wrap="square" lIns="91440" tIns="45720" rIns="91440" bIns="45720" rtlCol="0" anchor="b" anchorCtr="0">
            <a:spAutoFit/>
          </a:bodyPr>
          <a:lstStyle>
            <a:lvl1pPr algn="l" defTabSz="914400" rtl="0" eaLnBrk="1" latinLnBrk="0" hangingPunct="1">
              <a:spcBef>
                <a:spcPct val="0"/>
              </a:spcBef>
              <a:buNone/>
              <a:defRPr sz="2200" b="1" kern="1200">
                <a:solidFill>
                  <a:schemeClr val="tx2"/>
                </a:solidFill>
                <a:latin typeface="+mj-lt"/>
                <a:ea typeface="+mj-ea"/>
                <a:cs typeface="+mj-cs"/>
              </a:defRPr>
            </a:lvl1pPr>
          </a:lstStyle>
          <a:p>
            <a:r>
              <a:rPr lang="en-GB" sz="2400"/>
              <a:t>Thank you and stay in touch</a:t>
            </a:r>
            <a:endParaRPr lang="en-GB" sz="2400" dirty="0"/>
          </a:p>
        </p:txBody>
      </p:sp>
      <p:pic>
        <p:nvPicPr>
          <p:cNvPr id="6" name="Audio 5">
            <a:hlinkClick r:id="" action="ppaction://media"/>
            <a:extLst>
              <a:ext uri="{FF2B5EF4-FFF2-40B4-BE49-F238E27FC236}">
                <a16:creationId xmlns:a16="http://schemas.microsoft.com/office/drawing/2014/main" id="{2C270850-5369-49C5-8D81-5CA2E2615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97440952"/>
      </p:ext>
    </p:extLst>
  </p:cSld>
  <p:clrMapOvr>
    <a:masterClrMapping/>
  </p:clrMapOvr>
  <mc:AlternateContent xmlns:mc="http://schemas.openxmlformats.org/markup-compatibility/2006" xmlns:p14="http://schemas.microsoft.com/office/powerpoint/2010/main">
    <mc:Choice Requires="p14">
      <p:transition spd="slow" p14:dur="2000" advTm="26016"/>
    </mc:Choice>
    <mc:Fallback xmlns="">
      <p:transition spd="slow" advTm="26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4D2BB62-F90C-4B3D-A1DF-5163C5CE2073}"/>
              </a:ext>
            </a:extLst>
          </p:cNvPr>
          <p:cNvSpPr txBox="1">
            <a:spLocks/>
          </p:cNvSpPr>
          <p:nvPr/>
        </p:nvSpPr>
        <p:spPr>
          <a:xfrm>
            <a:off x="1475656" y="2139839"/>
            <a:ext cx="7058025" cy="3600673"/>
          </a:xfrm>
          <a:prstGeom prst="rect">
            <a:avLst/>
          </a:prstGeom>
        </p:spPr>
        <p:txBody>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GB" dirty="0"/>
          </a:p>
        </p:txBody>
      </p:sp>
      <p:sp>
        <p:nvSpPr>
          <p:cNvPr id="5" name="Title 1">
            <a:extLst>
              <a:ext uri="{FF2B5EF4-FFF2-40B4-BE49-F238E27FC236}">
                <a16:creationId xmlns:a16="http://schemas.microsoft.com/office/drawing/2014/main" id="{79E05A9C-BF49-494F-BD3D-62B185CFACB6}"/>
              </a:ext>
            </a:extLst>
          </p:cNvPr>
          <p:cNvSpPr>
            <a:spLocks noGrp="1"/>
          </p:cNvSpPr>
          <p:nvPr>
            <p:ph type="title"/>
          </p:nvPr>
        </p:nvSpPr>
        <p:spPr>
          <a:xfrm>
            <a:off x="1042987" y="195998"/>
            <a:ext cx="7058025" cy="430887"/>
          </a:xfrm>
        </p:spPr>
        <p:txBody>
          <a:bodyPr/>
          <a:lstStyle/>
          <a:p>
            <a:r>
              <a:rPr lang="en-GB" dirty="0"/>
              <a:t>Child Health and Well Being Network NENC</a:t>
            </a:r>
          </a:p>
        </p:txBody>
      </p:sp>
      <p:pic>
        <p:nvPicPr>
          <p:cNvPr id="7" name="Content Placeholder 3">
            <a:extLst>
              <a:ext uri="{FF2B5EF4-FFF2-40B4-BE49-F238E27FC236}">
                <a16:creationId xmlns:a16="http://schemas.microsoft.com/office/drawing/2014/main" id="{FBD851CC-6368-48BD-89D7-E116CADAC438}"/>
              </a:ext>
            </a:extLst>
          </p:cNvPr>
          <p:cNvPicPr>
            <a:picLocks noChangeAspect="1"/>
          </p:cNvPicPr>
          <p:nvPr/>
        </p:nvPicPr>
        <p:blipFill>
          <a:blip r:embed="rId5"/>
          <a:stretch>
            <a:fillRect/>
          </a:stretch>
        </p:blipFill>
        <p:spPr>
          <a:xfrm>
            <a:off x="1115615" y="626885"/>
            <a:ext cx="6912768" cy="3929051"/>
          </a:xfrm>
          <a:prstGeom prst="rect">
            <a:avLst/>
          </a:prstGeom>
        </p:spPr>
      </p:pic>
      <p:pic>
        <p:nvPicPr>
          <p:cNvPr id="2" name="Audio 1">
            <a:hlinkClick r:id="" action="ppaction://media"/>
            <a:extLst>
              <a:ext uri="{FF2B5EF4-FFF2-40B4-BE49-F238E27FC236}">
                <a16:creationId xmlns:a16="http://schemas.microsoft.com/office/drawing/2014/main" id="{B62E5B92-E319-4352-A51F-3E1723F539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902713457"/>
      </p:ext>
    </p:extLst>
  </p:cSld>
  <p:clrMapOvr>
    <a:masterClrMapping/>
  </p:clrMapOvr>
  <mc:AlternateContent xmlns:mc="http://schemas.openxmlformats.org/markup-compatibility/2006" xmlns:p14="http://schemas.microsoft.com/office/powerpoint/2010/main">
    <mc:Choice Requires="p14">
      <p:transition spd="slow" p14:dur="2000" advTm="13827"/>
    </mc:Choice>
    <mc:Fallback xmlns="">
      <p:transition spd="slow" advTm="13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35BAAC-AEC4-442F-AE1D-62467331B368}"/>
              </a:ext>
            </a:extLst>
          </p:cNvPr>
          <p:cNvSpPr>
            <a:spLocks noGrp="1"/>
          </p:cNvSpPr>
          <p:nvPr>
            <p:ph type="title"/>
          </p:nvPr>
        </p:nvSpPr>
        <p:spPr>
          <a:xfrm>
            <a:off x="1042987" y="195998"/>
            <a:ext cx="7058025" cy="430887"/>
          </a:xfrm>
        </p:spPr>
        <p:txBody>
          <a:bodyPr/>
          <a:lstStyle/>
          <a:p>
            <a:r>
              <a:rPr lang="en-GB" dirty="0"/>
              <a:t>Child Health and Well Being Network NENC</a:t>
            </a:r>
          </a:p>
        </p:txBody>
      </p:sp>
      <p:pic>
        <p:nvPicPr>
          <p:cNvPr id="5" name="Content Placeholder 3">
            <a:extLst>
              <a:ext uri="{FF2B5EF4-FFF2-40B4-BE49-F238E27FC236}">
                <a16:creationId xmlns:a16="http://schemas.microsoft.com/office/drawing/2014/main" id="{8D73605C-30E3-49E3-9A7B-0D4B9B5799BC}"/>
              </a:ext>
            </a:extLst>
          </p:cNvPr>
          <p:cNvPicPr>
            <a:picLocks noChangeAspect="1"/>
          </p:cNvPicPr>
          <p:nvPr/>
        </p:nvPicPr>
        <p:blipFill>
          <a:blip r:embed="rId4"/>
          <a:stretch>
            <a:fillRect/>
          </a:stretch>
        </p:blipFill>
        <p:spPr>
          <a:xfrm>
            <a:off x="1115305" y="767152"/>
            <a:ext cx="6913390" cy="3609195"/>
          </a:xfrm>
          <a:prstGeom prst="rect">
            <a:avLst/>
          </a:prstGeom>
        </p:spPr>
      </p:pic>
      <p:pic>
        <p:nvPicPr>
          <p:cNvPr id="3" name="Audio 2">
            <a:hlinkClick r:id="" action="ppaction://media"/>
            <a:extLst>
              <a:ext uri="{FF2B5EF4-FFF2-40B4-BE49-F238E27FC236}">
                <a16:creationId xmlns:a16="http://schemas.microsoft.com/office/drawing/2014/main" id="{B25D1D51-BD04-479C-927B-F72E7CFDAC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470299444"/>
      </p:ext>
    </p:extLst>
  </p:cSld>
  <p:clrMapOvr>
    <a:masterClrMapping/>
  </p:clrMapOvr>
  <mc:AlternateContent xmlns:mc="http://schemas.openxmlformats.org/markup-compatibility/2006" xmlns:p14="http://schemas.microsoft.com/office/powerpoint/2010/main">
    <mc:Choice Requires="p14">
      <p:transition spd="slow" p14:dur="2000" advTm="15342"/>
    </mc:Choice>
    <mc:Fallback xmlns="">
      <p:transition spd="slow" advTm="15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9BF21A8-3068-40B9-BC23-602B9BD1B1BA}"/>
              </a:ext>
            </a:extLst>
          </p:cNvPr>
          <p:cNvSpPr>
            <a:spLocks noGrp="1"/>
          </p:cNvSpPr>
          <p:nvPr>
            <p:ph type="title"/>
          </p:nvPr>
        </p:nvSpPr>
        <p:spPr>
          <a:xfrm>
            <a:off x="1042987" y="195998"/>
            <a:ext cx="7058025" cy="430887"/>
          </a:xfrm>
        </p:spPr>
        <p:txBody>
          <a:bodyPr/>
          <a:lstStyle/>
          <a:p>
            <a:r>
              <a:rPr lang="en-GB" dirty="0"/>
              <a:t>Asthma</a:t>
            </a:r>
          </a:p>
        </p:txBody>
      </p:sp>
      <p:sp>
        <p:nvSpPr>
          <p:cNvPr id="5" name="Content Placeholder 2">
            <a:extLst>
              <a:ext uri="{FF2B5EF4-FFF2-40B4-BE49-F238E27FC236}">
                <a16:creationId xmlns:a16="http://schemas.microsoft.com/office/drawing/2014/main" id="{42AD2735-32B4-46C5-9A37-7CC6D9F6CB4E}"/>
              </a:ext>
            </a:extLst>
          </p:cNvPr>
          <p:cNvSpPr txBox="1">
            <a:spLocks/>
          </p:cNvSpPr>
          <p:nvPr/>
        </p:nvSpPr>
        <p:spPr>
          <a:xfrm>
            <a:off x="953852" y="1059582"/>
            <a:ext cx="7236296" cy="3024336"/>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b="0" dirty="0"/>
              <a:t>5.4 million people who suffer from Asthma in the UK</a:t>
            </a:r>
          </a:p>
          <a:p>
            <a:endParaRPr lang="en-GB" sz="2400" b="0" dirty="0"/>
          </a:p>
          <a:p>
            <a:r>
              <a:rPr lang="en-GB" sz="2400" b="0" dirty="0"/>
              <a:t>1.1 million children</a:t>
            </a:r>
          </a:p>
          <a:p>
            <a:endParaRPr lang="en-GB" sz="2400" b="0" dirty="0"/>
          </a:p>
          <a:p>
            <a:r>
              <a:rPr lang="en-GB" sz="2400" b="0" dirty="0"/>
              <a:t>Common chronic disease in children</a:t>
            </a:r>
          </a:p>
          <a:p>
            <a:endParaRPr lang="en-GB" sz="2400" b="0" dirty="0"/>
          </a:p>
          <a:p>
            <a:r>
              <a:rPr lang="en-GB" sz="2400" b="0" dirty="0"/>
              <a:t>Outcomes for children in the UK amongst the worst in the West</a:t>
            </a:r>
          </a:p>
          <a:p>
            <a:endParaRPr lang="en-GB" sz="2400" b="0" dirty="0"/>
          </a:p>
          <a:p>
            <a:r>
              <a:rPr lang="en-GB" sz="2400" b="0" dirty="0"/>
              <a:t>Outcomes even worse in the North East</a:t>
            </a:r>
          </a:p>
          <a:p>
            <a:pPr marL="0" indent="0">
              <a:buFont typeface="Arial" pitchFamily="34" charset="0"/>
              <a:buNone/>
            </a:pPr>
            <a:endParaRPr lang="en-GB" sz="2400" dirty="0"/>
          </a:p>
          <a:p>
            <a:endParaRPr lang="en-GB" dirty="0"/>
          </a:p>
          <a:p>
            <a:endParaRPr lang="en-GB" dirty="0"/>
          </a:p>
        </p:txBody>
      </p:sp>
      <p:pic>
        <p:nvPicPr>
          <p:cNvPr id="8" name="Audio 7">
            <a:hlinkClick r:id="" action="ppaction://media"/>
            <a:extLst>
              <a:ext uri="{FF2B5EF4-FFF2-40B4-BE49-F238E27FC236}">
                <a16:creationId xmlns:a16="http://schemas.microsoft.com/office/drawing/2014/main" id="{A15EC66A-D7E3-4B84-91A1-7F4CDDBEF4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97495289"/>
      </p:ext>
    </p:extLst>
  </p:cSld>
  <p:clrMapOvr>
    <a:masterClrMapping/>
  </p:clrMapOvr>
  <mc:AlternateContent xmlns:mc="http://schemas.openxmlformats.org/markup-compatibility/2006" xmlns:p14="http://schemas.microsoft.com/office/powerpoint/2010/main">
    <mc:Choice Requires="p14">
      <p:transition spd="slow" p14:dur="2000" advTm="24674"/>
    </mc:Choice>
    <mc:Fallback xmlns="">
      <p:transition spd="slow" advTm="24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9BF21A8-3068-40B9-BC23-602B9BD1B1BA}"/>
              </a:ext>
            </a:extLst>
          </p:cNvPr>
          <p:cNvSpPr>
            <a:spLocks noGrp="1"/>
          </p:cNvSpPr>
          <p:nvPr>
            <p:ph type="title"/>
          </p:nvPr>
        </p:nvSpPr>
        <p:spPr>
          <a:xfrm>
            <a:off x="899592" y="267494"/>
            <a:ext cx="7058025" cy="430887"/>
          </a:xfrm>
        </p:spPr>
        <p:txBody>
          <a:bodyPr/>
          <a:lstStyle/>
          <a:p>
            <a:r>
              <a:rPr lang="en-GB" dirty="0"/>
              <a:t>What do we know already?</a:t>
            </a:r>
          </a:p>
        </p:txBody>
      </p:sp>
      <p:sp>
        <p:nvSpPr>
          <p:cNvPr id="6" name="Content Placeholder 2">
            <a:extLst>
              <a:ext uri="{FF2B5EF4-FFF2-40B4-BE49-F238E27FC236}">
                <a16:creationId xmlns:a16="http://schemas.microsoft.com/office/drawing/2014/main" id="{6561019B-1B60-49FD-9026-D5B03E300DA5}"/>
              </a:ext>
            </a:extLst>
          </p:cNvPr>
          <p:cNvSpPr txBox="1">
            <a:spLocks/>
          </p:cNvSpPr>
          <p:nvPr/>
        </p:nvSpPr>
        <p:spPr>
          <a:xfrm>
            <a:off x="521493" y="871784"/>
            <a:ext cx="8101013" cy="3399932"/>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600" dirty="0"/>
              <a:t>National Review of Asthma Deaths (NRAD) report (2013)</a:t>
            </a:r>
          </a:p>
          <a:p>
            <a:pPr lvl="1"/>
            <a:r>
              <a:rPr lang="en-GB" sz="2600" b="0" dirty="0"/>
              <a:t>28 deaths in young people &lt; 19 years old</a:t>
            </a:r>
          </a:p>
          <a:p>
            <a:pPr lvl="1"/>
            <a:endParaRPr lang="en-GB" sz="2600" dirty="0"/>
          </a:p>
          <a:p>
            <a:r>
              <a:rPr lang="en-GB" sz="2600" dirty="0"/>
              <a:t>20 to 30 children continue to die per year</a:t>
            </a:r>
          </a:p>
          <a:p>
            <a:endParaRPr lang="en-GB" sz="2600" dirty="0"/>
          </a:p>
          <a:p>
            <a:r>
              <a:rPr lang="en-GB" sz="2600" dirty="0"/>
              <a:t>State of Child Health Report, Royal College of Paediatrics and Child Health (RCPCH):  UK Asthma deaths (2017)</a:t>
            </a:r>
          </a:p>
          <a:p>
            <a:pPr lvl="1"/>
            <a:r>
              <a:rPr lang="en-GB" sz="2600" b="0" dirty="0"/>
              <a:t>17  deaths (0-14 years old)</a:t>
            </a:r>
          </a:p>
          <a:p>
            <a:pPr lvl="1"/>
            <a:r>
              <a:rPr lang="en-GB" sz="2600" b="0" dirty="0"/>
              <a:t>22  deaths (5-24 years old)</a:t>
            </a:r>
          </a:p>
          <a:p>
            <a:pPr lvl="1"/>
            <a:endParaRPr lang="en-GB" sz="2600" dirty="0"/>
          </a:p>
          <a:p>
            <a:r>
              <a:rPr lang="en-GB" sz="2600" dirty="0"/>
              <a:t>Healthcare Safety Investigation Branch (HSIB) Report :May 2021</a:t>
            </a:r>
          </a:p>
          <a:p>
            <a:endParaRPr lang="en-GB" sz="2600" dirty="0"/>
          </a:p>
          <a:p>
            <a:r>
              <a:rPr lang="en-GB" sz="2600" dirty="0"/>
              <a:t>Ongoing National Asthma and COPD Audit Programme (NACAP) Audit looking at care in hospital</a:t>
            </a:r>
          </a:p>
          <a:p>
            <a:pPr marL="0" indent="0">
              <a:buFont typeface="Arial" pitchFamily="34" charset="0"/>
              <a:buNone/>
            </a:pPr>
            <a:endParaRPr lang="en-GB" dirty="0"/>
          </a:p>
        </p:txBody>
      </p:sp>
      <p:pic>
        <p:nvPicPr>
          <p:cNvPr id="5" name="Audio 4">
            <a:hlinkClick r:id="" action="ppaction://media"/>
            <a:extLst>
              <a:ext uri="{FF2B5EF4-FFF2-40B4-BE49-F238E27FC236}">
                <a16:creationId xmlns:a16="http://schemas.microsoft.com/office/drawing/2014/main" id="{DC194F3F-E678-42F9-876F-DE30125EA0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958876104"/>
      </p:ext>
    </p:extLst>
  </p:cSld>
  <p:clrMapOvr>
    <a:masterClrMapping/>
  </p:clrMapOvr>
  <mc:AlternateContent xmlns:mc="http://schemas.openxmlformats.org/markup-compatibility/2006" xmlns:p14="http://schemas.microsoft.com/office/powerpoint/2010/main">
    <mc:Choice Requires="p14">
      <p:transition spd="slow" p14:dur="2000" advTm="98421"/>
    </mc:Choice>
    <mc:Fallback xmlns="">
      <p:transition spd="slow" advTm="98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DBC579F2-CB75-4A52-90C2-43C02ABAFC7D}"/>
              </a:ext>
            </a:extLst>
          </p:cNvPr>
          <p:cNvPicPr>
            <a:picLocks noChangeAspect="1"/>
          </p:cNvPicPr>
          <p:nvPr/>
        </p:nvPicPr>
        <p:blipFill>
          <a:blip r:embed="rId5"/>
          <a:stretch>
            <a:fillRect/>
          </a:stretch>
        </p:blipFill>
        <p:spPr>
          <a:xfrm>
            <a:off x="1619672" y="699542"/>
            <a:ext cx="5750796" cy="3266552"/>
          </a:xfrm>
          <a:prstGeom prst="rect">
            <a:avLst/>
          </a:prstGeom>
        </p:spPr>
      </p:pic>
      <p:pic>
        <p:nvPicPr>
          <p:cNvPr id="3" name="Audio 2">
            <a:hlinkClick r:id="" action="ppaction://media"/>
            <a:extLst>
              <a:ext uri="{FF2B5EF4-FFF2-40B4-BE49-F238E27FC236}">
                <a16:creationId xmlns:a16="http://schemas.microsoft.com/office/drawing/2014/main" id="{B3A31443-B413-4B8D-B33E-482BFB3340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31725340"/>
      </p:ext>
    </p:extLst>
  </p:cSld>
  <p:clrMapOvr>
    <a:masterClrMapping/>
  </p:clrMapOvr>
  <mc:AlternateContent xmlns:mc="http://schemas.openxmlformats.org/markup-compatibility/2006" xmlns:p14="http://schemas.microsoft.com/office/powerpoint/2010/main">
    <mc:Choice Requires="p14">
      <p:transition spd="slow" p14:dur="2000" advTm="15101"/>
    </mc:Choice>
    <mc:Fallback xmlns="">
      <p:transition spd="slow" advTm="15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9BF21A8-3068-40B9-BC23-602B9BD1B1BA}"/>
              </a:ext>
            </a:extLst>
          </p:cNvPr>
          <p:cNvSpPr>
            <a:spLocks noGrp="1"/>
          </p:cNvSpPr>
          <p:nvPr>
            <p:ph type="title"/>
          </p:nvPr>
        </p:nvSpPr>
        <p:spPr>
          <a:xfrm>
            <a:off x="899592" y="236716"/>
            <a:ext cx="7058025" cy="461665"/>
          </a:xfrm>
        </p:spPr>
        <p:txBody>
          <a:bodyPr/>
          <a:lstStyle/>
          <a:p>
            <a:r>
              <a:rPr lang="en-GB" sz="2400" dirty="0"/>
              <a:t>Focus of National Asthma Bundle</a:t>
            </a:r>
            <a:endParaRPr lang="en-GB" dirty="0"/>
          </a:p>
        </p:txBody>
      </p:sp>
      <p:sp>
        <p:nvSpPr>
          <p:cNvPr id="6" name="Content Placeholder 2">
            <a:extLst>
              <a:ext uri="{FF2B5EF4-FFF2-40B4-BE49-F238E27FC236}">
                <a16:creationId xmlns:a16="http://schemas.microsoft.com/office/drawing/2014/main" id="{26DDFBD0-EAC7-4326-8268-46915A5C4B3F}"/>
              </a:ext>
            </a:extLst>
          </p:cNvPr>
          <p:cNvSpPr txBox="1">
            <a:spLocks/>
          </p:cNvSpPr>
          <p:nvPr/>
        </p:nvSpPr>
        <p:spPr>
          <a:xfrm>
            <a:off x="557808" y="843558"/>
            <a:ext cx="8028384" cy="2967884"/>
          </a:xfrm>
          <a:prstGeom prst="rect">
            <a:avLst/>
          </a:prstGeom>
        </p:spPr>
        <p:txBody>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200" b="0" dirty="0"/>
              <a:t>Whole system approach </a:t>
            </a:r>
          </a:p>
          <a:p>
            <a:r>
              <a:rPr lang="en-GB" sz="2200" b="0" dirty="0"/>
              <a:t>Organisation of care and leadership</a:t>
            </a:r>
          </a:p>
          <a:p>
            <a:r>
              <a:rPr lang="en-GB" sz="2200" b="0" dirty="0"/>
              <a:t>Environmental Impacts </a:t>
            </a:r>
          </a:p>
          <a:p>
            <a:r>
              <a:rPr lang="en-GB" sz="2200" b="0" dirty="0"/>
              <a:t>Accurate and Early Diagnosis</a:t>
            </a:r>
          </a:p>
          <a:p>
            <a:r>
              <a:rPr lang="en-GB" sz="2200" b="0" dirty="0"/>
              <a:t>Effective Preventative Medicine</a:t>
            </a:r>
          </a:p>
          <a:p>
            <a:r>
              <a:rPr lang="en-GB" sz="2200" b="0" dirty="0"/>
              <a:t>Managing Exacerbations</a:t>
            </a:r>
          </a:p>
          <a:p>
            <a:r>
              <a:rPr lang="en-GB" sz="2200" b="0" dirty="0"/>
              <a:t>Severe Asthma</a:t>
            </a:r>
          </a:p>
          <a:p>
            <a:r>
              <a:rPr lang="en-GB" sz="2200" b="0" dirty="0"/>
              <a:t>Competencies/Training and Education Needs </a:t>
            </a:r>
          </a:p>
          <a:p>
            <a:r>
              <a:rPr lang="en-GB" sz="2200" b="0" dirty="0"/>
              <a:t>Data and Digital</a:t>
            </a:r>
          </a:p>
          <a:p>
            <a:endParaRPr lang="en-GB" dirty="0"/>
          </a:p>
          <a:p>
            <a:endParaRPr lang="en-GB" dirty="0"/>
          </a:p>
        </p:txBody>
      </p:sp>
      <p:pic>
        <p:nvPicPr>
          <p:cNvPr id="3" name="Audio 2">
            <a:hlinkClick r:id="" action="ppaction://media"/>
            <a:extLst>
              <a:ext uri="{FF2B5EF4-FFF2-40B4-BE49-F238E27FC236}">
                <a16:creationId xmlns:a16="http://schemas.microsoft.com/office/drawing/2014/main" id="{C43FC9CF-A12B-475A-9A62-617F489CF1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53961439"/>
      </p:ext>
    </p:extLst>
  </p:cSld>
  <p:clrMapOvr>
    <a:masterClrMapping/>
  </p:clrMapOvr>
  <mc:AlternateContent xmlns:mc="http://schemas.openxmlformats.org/markup-compatibility/2006" xmlns:p14="http://schemas.microsoft.com/office/powerpoint/2010/main">
    <mc:Choice Requires="p14">
      <p:transition spd="slow" p14:dur="2000" advTm="130966"/>
    </mc:Choice>
    <mc:Fallback xmlns="">
      <p:transition spd="slow" advTm="130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NENC - CHWN">
      <a:dk1>
        <a:srgbClr val="1D1D1B"/>
      </a:dk1>
      <a:lt1>
        <a:sysClr val="window" lastClr="FFFFFF"/>
      </a:lt1>
      <a:dk2>
        <a:srgbClr val="779B2B"/>
      </a:dk2>
      <a:lt2>
        <a:srgbClr val="FFFFFF"/>
      </a:lt2>
      <a:accent1>
        <a:srgbClr val="779B2B"/>
      </a:accent1>
      <a:accent2>
        <a:srgbClr val="C0504D"/>
      </a:accent2>
      <a:accent3>
        <a:srgbClr val="7965A2"/>
      </a:accent3>
      <a:accent4>
        <a:srgbClr val="9BBB59"/>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10180</TotalTime>
  <Words>2429</Words>
  <Application>Microsoft Office PowerPoint</Application>
  <PresentationFormat>On-screen Show (16:9)</PresentationFormat>
  <Paragraphs>247</Paragraphs>
  <Slides>33</Slides>
  <Notes>27</Notes>
  <HiddenSlides>0</HiddenSlides>
  <MMClips>33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Garamond</vt:lpstr>
      <vt:lpstr>Office Theme</vt:lpstr>
      <vt:lpstr>North East and North Cumbria’s Child Health and Wellbeing Network </vt:lpstr>
      <vt:lpstr>Child Health and Well Being Network NENC</vt:lpstr>
      <vt:lpstr>Child Health and Well Being Network NENC</vt:lpstr>
      <vt:lpstr>Child Health and Well Being Network NENC</vt:lpstr>
      <vt:lpstr>Child Health and Well Being Network NENC</vt:lpstr>
      <vt:lpstr>Asthma</vt:lpstr>
      <vt:lpstr>What do we know already?</vt:lpstr>
      <vt:lpstr>PowerPoint Presentation</vt:lpstr>
      <vt:lpstr>Focus of National Asthma Bundle</vt:lpstr>
      <vt:lpstr>Primary Care Survey</vt:lpstr>
      <vt:lpstr>Demographics of Respondents</vt:lpstr>
      <vt:lpstr>Organisation and Leadership</vt:lpstr>
      <vt:lpstr>Environmental Impacts </vt:lpstr>
      <vt:lpstr>Environmental Impacts</vt:lpstr>
      <vt:lpstr>Accurate and Early Diagnosis</vt:lpstr>
      <vt:lpstr>Accurate and Early Diagnosis</vt:lpstr>
      <vt:lpstr>Prevention</vt:lpstr>
      <vt:lpstr>Managing Exacerbations</vt:lpstr>
      <vt:lpstr>Severe Asthma</vt:lpstr>
      <vt:lpstr>Training and Education</vt:lpstr>
      <vt:lpstr>Data and Digital</vt:lpstr>
      <vt:lpstr>Positive Findings in Primary Care</vt:lpstr>
      <vt:lpstr>Areas for Improvement</vt:lpstr>
      <vt:lpstr>So, what next?</vt:lpstr>
      <vt:lpstr>Training and Education</vt:lpstr>
      <vt:lpstr>Training and Education</vt:lpstr>
      <vt:lpstr>Training and Education</vt:lpstr>
      <vt:lpstr>Training and Education</vt:lpstr>
      <vt:lpstr>Beat Asthma Friendly Schools Criteria</vt:lpstr>
      <vt:lpstr>Maximise use of Regional Resources</vt:lpstr>
      <vt:lpstr>Recommended Resources For Asthma</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IEUser</dc:creator>
  <cp:lastModifiedBy>CAYGILL, Clare (HARROGATE AND DISTRICT NHS FOUNDATION TRUST)</cp:lastModifiedBy>
  <cp:revision>26</cp:revision>
  <dcterms:created xsi:type="dcterms:W3CDTF">2021-06-15T15:56:16Z</dcterms:created>
  <dcterms:modified xsi:type="dcterms:W3CDTF">2022-12-16T17:48:17Z</dcterms:modified>
</cp:coreProperties>
</file>