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5"/>
  </p:notesMasterIdLst>
  <p:sldIdLst>
    <p:sldId id="303" r:id="rId3"/>
    <p:sldId id="304" r:id="rId4"/>
    <p:sldId id="257" r:id="rId5"/>
    <p:sldId id="256" r:id="rId6"/>
    <p:sldId id="267" r:id="rId7"/>
    <p:sldId id="268" r:id="rId8"/>
    <p:sldId id="258" r:id="rId9"/>
    <p:sldId id="271" r:id="rId10"/>
    <p:sldId id="272" r:id="rId11"/>
    <p:sldId id="275" r:id="rId12"/>
    <p:sldId id="278" r:id="rId13"/>
    <p:sldId id="281" r:id="rId14"/>
    <p:sldId id="273" r:id="rId15"/>
    <p:sldId id="305" r:id="rId16"/>
    <p:sldId id="270" r:id="rId17"/>
    <p:sldId id="259" r:id="rId18"/>
    <p:sldId id="260" r:id="rId19"/>
    <p:sldId id="262" r:id="rId20"/>
    <p:sldId id="264" r:id="rId21"/>
    <p:sldId id="285" r:id="rId22"/>
    <p:sldId id="265" r:id="rId23"/>
    <p:sldId id="283" r:id="rId24"/>
    <p:sldId id="266" r:id="rId25"/>
    <p:sldId id="269" r:id="rId26"/>
    <p:sldId id="284" r:id="rId27"/>
    <p:sldId id="295" r:id="rId28"/>
    <p:sldId id="297" r:id="rId29"/>
    <p:sldId id="299" r:id="rId30"/>
    <p:sldId id="300" r:id="rId31"/>
    <p:sldId id="302" r:id="rId32"/>
    <p:sldId id="290" r:id="rId33"/>
    <p:sldId id="29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e Dauncey" userId="8f75afbe-1f7a-415b-8d31-2d62c0b6bb6b" providerId="ADAL" clId="{164FF127-6E9A-4933-B74F-F9EB28675255}"/>
    <pc:docChg chg="delSld delMainMaster">
      <pc:chgData name="Louise Dauncey" userId="8f75afbe-1f7a-415b-8d31-2d62c0b6bb6b" providerId="ADAL" clId="{164FF127-6E9A-4933-B74F-F9EB28675255}" dt="2023-05-31T21:04:38.886" v="1" actId="2696"/>
      <pc:docMkLst>
        <pc:docMk/>
      </pc:docMkLst>
      <pc:sldChg chg="del">
        <pc:chgData name="Louise Dauncey" userId="8f75afbe-1f7a-415b-8d31-2d62c0b6bb6b" providerId="ADAL" clId="{164FF127-6E9A-4933-B74F-F9EB28675255}" dt="2023-05-31T21:03:22.529" v="0" actId="2696"/>
        <pc:sldMkLst>
          <pc:docMk/>
          <pc:sldMk cId="2376412707" sldId="256"/>
        </pc:sldMkLst>
      </pc:sldChg>
      <pc:sldChg chg="del">
        <pc:chgData name="Louise Dauncey" userId="8f75afbe-1f7a-415b-8d31-2d62c0b6bb6b" providerId="ADAL" clId="{164FF127-6E9A-4933-B74F-F9EB28675255}" dt="2023-05-31T21:04:38.886" v="1" actId="2696"/>
        <pc:sldMkLst>
          <pc:docMk/>
          <pc:sldMk cId="178253475" sldId="293"/>
        </pc:sldMkLst>
      </pc:sldChg>
      <pc:sldMasterChg chg="del delSldLayout">
        <pc:chgData name="Louise Dauncey" userId="8f75afbe-1f7a-415b-8d31-2d62c0b6bb6b" providerId="ADAL" clId="{164FF127-6E9A-4933-B74F-F9EB28675255}" dt="2023-05-31T21:03:22.529" v="0" actId="2696"/>
        <pc:sldMasterMkLst>
          <pc:docMk/>
          <pc:sldMasterMk cId="3377604983" sldId="2147483661"/>
        </pc:sldMasterMkLst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4085034335" sldId="2147483662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1279698455" sldId="2147483663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2195285399" sldId="2147483664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777388648" sldId="2147483665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767977653" sldId="2147483666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1233529719" sldId="2147483667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107066295" sldId="2147483668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4248387596" sldId="2147483669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650479694" sldId="2147483670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325721689" sldId="2147483671"/>
          </pc:sldLayoutMkLst>
        </pc:sldLayoutChg>
        <pc:sldLayoutChg chg="del">
          <pc:chgData name="Louise Dauncey" userId="8f75afbe-1f7a-415b-8d31-2d62c0b6bb6b" providerId="ADAL" clId="{164FF127-6E9A-4933-B74F-F9EB28675255}" dt="2023-05-31T21:03:22.529" v="0" actId="2696"/>
          <pc:sldLayoutMkLst>
            <pc:docMk/>
            <pc:sldMasterMk cId="3377604983" sldId="2147483661"/>
            <pc:sldLayoutMk cId="3762054825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43047-E2F2-46F7-91D7-ED45373976F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7D27E-FC11-4363-8488-192F3580AD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959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05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95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51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934271"/>
            <a:ext cx="9410700" cy="57451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390650" y="1604433"/>
            <a:ext cx="9410700" cy="4800897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27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0756-1DBE-4658-9365-AB01459974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CCBD8-B656-4448-B6DB-B00B188D2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52686-093C-4C40-BCB1-CEC71073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CD2B-6ABF-4DD7-A44D-F6853D98D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C3499-4AE5-45FF-B802-1C1C84A8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463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C073-7549-42C3-AAD6-090D60F8E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2E4DD-A357-4745-88EF-C92F3B49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730E1-014F-4D73-AE96-BC3DE7CB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446E4-821A-4FC8-99DB-F39CE9EE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E6227-72D9-41CA-B2FA-5EE0F7B6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0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48B9-ADBE-4A15-B949-F3211940C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8E0C6-7D53-4D6E-8871-B17D924B4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37479-57B8-4C47-92D2-DF398E0D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E346F-F6DD-4DAC-8BE7-98416315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969BE-68DC-4C26-8B63-8825D08E5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6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80BA2-2BA7-4861-985C-719A11DE8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4935E-5BEC-4C8F-B2FA-CA38CCC93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D78E5-F14F-4137-9D80-D346397D2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CE71D-61FD-4178-B85E-D28069173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C755F-9977-4952-B830-98F625E99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20EF8-93BD-457F-B082-BF5CD826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91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E8830-2109-434A-8438-F891378F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E38D5-9372-4B42-A6CB-B0409F6F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C9863-D224-40FD-AA61-3A87D9797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664FB-5A15-446A-9D79-DF6E0C6230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5F06C-1412-4CED-BC1C-3E11841A6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DB98C1-A753-4F42-AC0C-716056AE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21008-FB6C-4A2B-937E-378F542B5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C3316-6714-4848-8841-94E725FB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346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BC23-CB51-4395-B31C-0400031AF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56379-106A-47EC-A16A-B825C3EC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7431BA-DD43-495E-802C-7809539E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12C68-7992-4D63-A119-0CEF1FA6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14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146CD4-F0C0-498D-98A3-384E890B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753227-8C5B-4F01-88B8-39AAFC2EB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2D072-6149-4A59-B1D6-BC57E87F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9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224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6DE78-9486-49AF-A56E-77227329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C47BC-FB9B-43B3-BFBC-816192D01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52684-EA93-4284-BEBF-C1CD739A1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46713-B399-4E3F-92C2-D3D563ACC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B34F9-4909-4C8C-9845-7BB045521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19ECE-D5E7-4649-BEF5-FEB9AB81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285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8AF4D-B5CC-4260-A48D-9599C939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84C94-0B5D-4BA2-99F6-18F634890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2CA6-8E73-4AA0-A840-3FA66A721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7B5202-F42B-456E-B156-DC1845E2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30B83-5A1E-4D21-B8AF-65C75E30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97FEE-5DCD-48A4-8457-1D3D4308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84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14ABC-EBDE-4E9C-B31F-210B95D6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A2235-1F37-4CB4-91F8-D36E7E1C7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9D7C6-3EF5-4ECB-A9E4-BF1AD541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DEC7C-6952-4104-B4E1-A5460675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654A5-F3AD-4C60-BA96-CA428654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68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8CA8A-5963-4FDC-BBC1-F1834D771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BDD754-FEEC-4072-9C5B-7783F9D98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89418-9E55-4B3F-9878-AC1ACC55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4C982-D1D5-4C48-ABBB-A8ECB632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2D5B1-9017-459D-8E1D-F7A5FB8C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1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182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1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67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0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13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580C9-3280-4205-BD1A-98206701153B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F98DD-56B2-48A9-A991-1421305E91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16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B3D9EF-132E-4DDE-B954-8EB1F8273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007DF-F36D-48A2-9051-5B0E75F9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6D2BC-7303-49D4-9C5A-AEA851955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F111D-0389-4988-9FB6-62E04C4829C2}" type="datetimeFigureOut">
              <a:rPr lang="en-GB" smtClean="0"/>
              <a:t>01/06/2023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B2F9F-ECA1-4F28-A3B9-6DEADC2CE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EF31D-B156-48D8-8FD0-2C997BA28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92FE-0E08-4D88-AC7E-CCDB28C8A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ng80/chapter/recommendations#occupational-asthma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ce.org.uk/guidance/dg12" TargetMode="Externa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enc-healthiertogether.nhs.uk/application/files/6216/7276/1360/Referral_criteria_to_secondary_care_Final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gbr01.safelinks.protection.outlook.com/?url=https%3A%2F%2Fwww.e-lfh.org.uk%2Fprogrammes%2Fchildren-and-young-peoples-asthma%2F&amp;data=05%7C01%7Cn.ramphul%40nhs.net%7Cb5751caaf31e4873504408db45ae9385%7C37c354b285b047f5b22207b48d774ee3%7C0%7C0%7C638180388331822752%7CUnknown%7CTWFpbGZsb3d8eyJWIjoiMC4wLjAwMDAiLCJQIjoiV2luMzIiLCJBTiI6Ik1haWwiLCJXVCI6Mn0%3D%7C3000%7C%7C%7C&amp;sdata=abP4mUUYzGVAQeGC8GuoIb0a76ZieEmFiqgAUbv264c%3D&amp;reserved=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2FB77DB5-8E9C-EC7B-D972-0644F23A2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9788332" y="4763011"/>
            <a:ext cx="1989666" cy="1942570"/>
          </a:xfrm>
          <a:prstGeom prst="rect">
            <a:avLst/>
          </a:prstGeom>
        </p:spPr>
      </p:pic>
      <p:pic>
        <p:nvPicPr>
          <p:cNvPr id="3" name="Picture 2" descr="A qr code with a red circle&#10;&#10;Description automatically generated">
            <a:extLst>
              <a:ext uri="{FF2B5EF4-FFF2-40B4-BE49-F238E27FC236}">
                <a16:creationId xmlns:a16="http://schemas.microsoft.com/office/drawing/2014/main" id="{A42BDB70-7D07-58A2-D44E-5F32E2F37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4899818"/>
            <a:ext cx="1868189" cy="1868189"/>
          </a:xfrm>
          <a:prstGeom prst="rect">
            <a:avLst/>
          </a:prstGeom>
        </p:spPr>
      </p:pic>
      <p:pic>
        <p:nvPicPr>
          <p:cNvPr id="4" name="Picture 3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E8971B1-A276-EA8F-99D7-5A0F2DB2C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04" y="4925053"/>
            <a:ext cx="1743338" cy="1743338"/>
          </a:xfrm>
          <a:prstGeom prst="rect">
            <a:avLst/>
          </a:prstGeom>
        </p:spPr>
      </p:pic>
      <p:pic>
        <p:nvPicPr>
          <p:cNvPr id="5" name="Picture 4" descr="A red circle with white text&#10;&#10;Description automatically generated">
            <a:extLst>
              <a:ext uri="{FF2B5EF4-FFF2-40B4-BE49-F238E27FC236}">
                <a16:creationId xmlns:a16="http://schemas.microsoft.com/office/drawing/2014/main" id="{AEAD5A47-F414-53D2-7622-A33F7B2B4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26" y="4962243"/>
            <a:ext cx="1743338" cy="1743338"/>
          </a:xfrm>
          <a:prstGeom prst="rect">
            <a:avLst/>
          </a:prstGeom>
        </p:spPr>
      </p:pic>
      <p:pic>
        <p:nvPicPr>
          <p:cNvPr id="6" name="Picture 5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2507E070-2228-1D07-1A82-6DC44DBA0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4955853" y="4235837"/>
            <a:ext cx="2288761" cy="2380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51F163-586C-3E85-A60B-47EB764C6510}"/>
              </a:ext>
            </a:extLst>
          </p:cNvPr>
          <p:cNvSpPr/>
          <p:nvPr/>
        </p:nvSpPr>
        <p:spPr>
          <a:xfrm>
            <a:off x="3400926" y="1488948"/>
            <a:ext cx="5390148" cy="2220686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FB3B1-0D72-2DAA-5CFD-CE69DA5C3D41}"/>
              </a:ext>
            </a:extLst>
          </p:cNvPr>
          <p:cNvSpPr txBox="1"/>
          <p:nvPr/>
        </p:nvSpPr>
        <p:spPr>
          <a:xfrm>
            <a:off x="1118797" y="1488948"/>
            <a:ext cx="98833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chemeClr val="bg1"/>
                </a:solidFill>
              </a:rPr>
              <a:t>NECPAAC</a:t>
            </a: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6</a:t>
            </a:r>
            <a:r>
              <a:rPr lang="en-GB" sz="4400" baseline="30000" dirty="0">
                <a:solidFill>
                  <a:schemeClr val="bg1"/>
                </a:solidFill>
              </a:rPr>
              <a:t>th</a:t>
            </a:r>
            <a:r>
              <a:rPr lang="en-GB" sz="4400" dirty="0">
                <a:solidFill>
                  <a:schemeClr val="bg1"/>
                </a:solidFill>
              </a:rPr>
              <a:t> June 2023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905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C2049-328D-4ED2-A903-862DEF37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Stepwise approach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CDE5B-3D60-4869-9BDF-B00F0982EF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Continue on </a:t>
            </a:r>
            <a:r>
              <a:rPr lang="en-GB" dirty="0" err="1"/>
              <a:t>Clenil</a:t>
            </a:r>
            <a:r>
              <a:rPr lang="en-GB" dirty="0"/>
              <a:t> </a:t>
            </a:r>
            <a:r>
              <a:rPr lang="en-GB" dirty="0" err="1"/>
              <a:t>modulite</a:t>
            </a:r>
            <a:r>
              <a:rPr lang="en-GB" dirty="0"/>
              <a:t> 100mcg 2 puffs BD</a:t>
            </a:r>
          </a:p>
          <a:p>
            <a:r>
              <a:rPr lang="en-GB" dirty="0"/>
              <a:t>Add in Montelukast</a:t>
            </a:r>
          </a:p>
          <a:p>
            <a:pPr lvl="1"/>
            <a:r>
              <a:rPr lang="en-GB" dirty="0"/>
              <a:t>4mg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7C15-D2BF-4B82-8A06-6EE781EB5D2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Review in 6 weeks</a:t>
            </a:r>
          </a:p>
          <a:p>
            <a:pPr lvl="1"/>
            <a:r>
              <a:rPr lang="en-GB" dirty="0"/>
              <a:t>Has required 1 boost of steroids</a:t>
            </a:r>
          </a:p>
          <a:p>
            <a:pPr lvl="1"/>
            <a:r>
              <a:rPr lang="en-GB" dirty="0"/>
              <a:t>No real difference in symptoms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70647DCF-5C18-402E-9B95-D1E8ACE55F69}"/>
              </a:ext>
            </a:extLst>
          </p:cNvPr>
          <p:cNvSpPr/>
          <p:nvPr/>
        </p:nvSpPr>
        <p:spPr>
          <a:xfrm rot="20823151">
            <a:off x="7114953" y="3784877"/>
            <a:ext cx="3296093" cy="10526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733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272E6-D31F-473F-94A1-81CD2009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5566" y="1825625"/>
            <a:ext cx="4378234" cy="4351338"/>
          </a:xfrm>
        </p:spPr>
        <p:txBody>
          <a:bodyPr/>
          <a:lstStyle/>
          <a:p>
            <a:r>
              <a:rPr lang="en-GB" dirty="0"/>
              <a:t>LABA &amp; ICS combined</a:t>
            </a:r>
          </a:p>
          <a:p>
            <a:pPr lvl="1"/>
            <a:r>
              <a:rPr lang="en-GB" dirty="0"/>
              <a:t>Seretide (Fluticasone &amp; </a:t>
            </a:r>
            <a:r>
              <a:rPr lang="en-GB" dirty="0" err="1"/>
              <a:t>Salmetorol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Symbicort (Budesonide &amp; Formoterol)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28C9E98-0A8F-48FA-9784-38CF6E45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3" y="531628"/>
            <a:ext cx="6766283" cy="53251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7E59324-1295-45A7-9387-E1F492282B4D}"/>
              </a:ext>
            </a:extLst>
          </p:cNvPr>
          <p:cNvSpPr/>
          <p:nvPr/>
        </p:nvSpPr>
        <p:spPr>
          <a:xfrm>
            <a:off x="4473571" y="2489435"/>
            <a:ext cx="1268009" cy="33673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9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DB4D7-2A1F-46DF-9880-7C1E42EB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Stepwise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A64-1478-4B9F-8BD4-82BBA28802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Continue Montelukast 5mg ON</a:t>
            </a:r>
          </a:p>
          <a:p>
            <a:r>
              <a:rPr lang="en-GB" dirty="0"/>
              <a:t>Switch to Seretide 100 </a:t>
            </a:r>
            <a:r>
              <a:rPr lang="en-GB" dirty="0" err="1"/>
              <a:t>accuhaler</a:t>
            </a:r>
            <a:endParaRPr lang="en-GB" dirty="0"/>
          </a:p>
          <a:p>
            <a:pPr lvl="1"/>
            <a:r>
              <a:rPr lang="en-GB" dirty="0"/>
              <a:t>1 inhalation BD 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44A38-0754-414D-AA82-0DAB618C40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Review in 8 weeks:</a:t>
            </a:r>
          </a:p>
          <a:p>
            <a:r>
              <a:rPr lang="en-GB" dirty="0"/>
              <a:t>No change in symptoms</a:t>
            </a:r>
          </a:p>
          <a:p>
            <a:r>
              <a:rPr lang="en-GB" dirty="0"/>
              <a:t>Using salbutamol several times per week</a:t>
            </a:r>
          </a:p>
        </p:txBody>
      </p:sp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DB90D27D-90B0-4187-A3D0-CD7FC71A71D8}"/>
              </a:ext>
            </a:extLst>
          </p:cNvPr>
          <p:cNvSpPr/>
          <p:nvPr/>
        </p:nvSpPr>
        <p:spPr>
          <a:xfrm rot="20823151">
            <a:off x="7114953" y="3784877"/>
            <a:ext cx="3296093" cy="10526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178421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EB01-7E17-43E2-B63B-63EDD611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B751A-6725-469C-87E7-96075C7F1C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45C3E-1B4A-4F0F-AF3D-3BE1ABF25A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83034-DBB2-451A-A91E-5D90D0610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6" y="156706"/>
            <a:ext cx="11479227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8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1FC2049-328D-4ED2-A903-862DEF378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clinic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2CDE5B-3D60-4869-9BDF-B00F0982EF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/>
              <a:t>FeNo</a:t>
            </a:r>
            <a:r>
              <a:rPr lang="en-GB" dirty="0"/>
              <a:t> 31ppb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6F9CC62-93F7-477A-B400-9BE1C58EEF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1513" y="1312170"/>
            <a:ext cx="6308300" cy="28352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3E96F-F77F-4436-8824-C9CDC03D7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85" y="2499800"/>
            <a:ext cx="372479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352DF-8A1D-4CDA-A950-3DE545E4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clinic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A2296A-C9EF-46F5-8699-A099A60DDE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62287"/>
            <a:ext cx="5181600" cy="407801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ADAB5-6F36-497C-AE60-FB831488D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PLAN:</a:t>
            </a:r>
          </a:p>
          <a:p>
            <a:pPr marL="285750" indent="-285750">
              <a:buFontTx/>
              <a:buChar char="-"/>
            </a:pPr>
            <a:r>
              <a:rPr lang="en-GB" dirty="0"/>
              <a:t>Switch to </a:t>
            </a:r>
            <a:r>
              <a:rPr lang="en-GB" dirty="0" err="1"/>
              <a:t>Slo-Phyllin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Asthma nurse specialist 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Adherence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Inhaler technique</a:t>
            </a:r>
          </a:p>
          <a:p>
            <a:pPr marL="742950" lvl="1" indent="-285750">
              <a:buFontTx/>
              <a:buChar char="-"/>
            </a:pPr>
            <a:r>
              <a:rPr lang="en-GB" dirty="0"/>
              <a:t>PAMP</a:t>
            </a:r>
          </a:p>
          <a:p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76338F4-C572-4C6B-A6A9-9990E7929FD4}"/>
              </a:ext>
            </a:extLst>
          </p:cNvPr>
          <p:cNvSpPr/>
          <p:nvPr/>
        </p:nvSpPr>
        <p:spPr>
          <a:xfrm>
            <a:off x="4904191" y="2672920"/>
            <a:ext cx="1268009" cy="336738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6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3659-3D9A-4AF1-A7D1-EFFA4641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23802-4AA5-4860-9F6E-78DA56FAF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238"/>
            <a:ext cx="10515600" cy="5437761"/>
          </a:xfrm>
        </p:spPr>
        <p:txBody>
          <a:bodyPr/>
          <a:lstStyle/>
          <a:p>
            <a:r>
              <a:rPr lang="en-GB" dirty="0"/>
              <a:t>10 puffs salbutamol multiple times/day</a:t>
            </a:r>
          </a:p>
          <a:p>
            <a:pPr lvl="1"/>
            <a:r>
              <a:rPr lang="en-GB" dirty="0"/>
              <a:t>Boost of </a:t>
            </a:r>
            <a:r>
              <a:rPr lang="en-GB" dirty="0" err="1"/>
              <a:t>Pred</a:t>
            </a:r>
            <a:r>
              <a:rPr lang="en-GB" dirty="0"/>
              <a:t> for 2 weeks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C322C5-1B2A-4093-BC59-6635DAB1D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712" y="3480723"/>
            <a:ext cx="7001852" cy="3219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036964-CE54-40B3-9F6C-335406DD3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70" b="25717"/>
          <a:stretch/>
        </p:blipFill>
        <p:spPr>
          <a:xfrm>
            <a:off x="165695" y="2384107"/>
            <a:ext cx="4588183" cy="33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92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494D-DE2A-4719-BD8B-832BD8D35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-&gt; Emergency Admission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F6804-FA8A-4D51-83D5-EA4571FFD8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9961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/>
              <a:t>Further 4 weeks Pred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Fostair</a:t>
            </a:r>
            <a:r>
              <a:rPr lang="en-GB" dirty="0"/>
              <a:t> 100/6 2 puffs TDS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EC00ED-5B19-C2CD-E055-D836E1E0EFF5}"/>
              </a:ext>
            </a:extLst>
          </p:cNvPr>
          <p:cNvSpPr txBox="1"/>
          <p:nvPr/>
        </p:nvSpPr>
        <p:spPr>
          <a:xfrm>
            <a:off x="549965" y="3432313"/>
            <a:ext cx="7712765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Further investigations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Bronchoscopy: normal larynx &amp; lower airway anatomy (mucosa inflamed)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Bronchial mucosal biopsies: eosinophilic inflammation and basement membrane thickening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CT: small airways disease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IgE 3066 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​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Eosinophils: 0.99</a:t>
            </a:r>
          </a:p>
        </p:txBody>
      </p:sp>
    </p:spTree>
    <p:extLst>
      <p:ext uri="{BB962C8B-B14F-4D97-AF65-F5344CB8AC3E}">
        <p14:creationId xmlns:p14="http://schemas.microsoft.com/office/powerpoint/2010/main" val="124765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56EC-305F-44DD-9728-AC37676B3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Clinic (4w later)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CF5369-9BB3-4BE8-B4D3-2A8662821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60" y="1690688"/>
            <a:ext cx="3734321" cy="219105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7586D8-2D8B-4D0E-B473-DD07512B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289" y="483442"/>
            <a:ext cx="7357851" cy="30890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295109-0C1A-410E-82DD-3D6AB474ADDA}"/>
              </a:ext>
            </a:extLst>
          </p:cNvPr>
          <p:cNvSpPr txBox="1"/>
          <p:nvPr/>
        </p:nvSpPr>
        <p:spPr>
          <a:xfrm>
            <a:off x="391860" y="4416357"/>
            <a:ext cx="927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Boost of steroids: 21 days, then long-term low dose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to start Mepolizumab</a:t>
            </a:r>
          </a:p>
        </p:txBody>
      </p:sp>
    </p:spTree>
    <p:extLst>
      <p:ext uri="{BB962C8B-B14F-4D97-AF65-F5344CB8AC3E}">
        <p14:creationId xmlns:p14="http://schemas.microsoft.com/office/powerpoint/2010/main" val="466485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47002-0CE9-4D5F-A423-64FC8EAD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BTS guidelines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11E93-7953-43CF-B4E1-D02F23AC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1.10.3 For children and young people aged 5 to 16 with a diagnosis of asthma, include advice in their self-management programme on contacting a healthcare professional for a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review if their asthma control deteriorates</a:t>
            </a:r>
            <a:r>
              <a:rPr lang="en-GB" dirty="0">
                <a:solidFill>
                  <a:srgbClr val="0E0E0E"/>
                </a:solidFill>
                <a:latin typeface="Inter"/>
              </a:rPr>
              <a:t>.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 </a:t>
            </a: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[2020]</a:t>
            </a:r>
          </a:p>
          <a:p>
            <a:endParaRPr lang="en-GB" b="1" dirty="0">
              <a:solidFill>
                <a:srgbClr val="0E0E0E"/>
              </a:solidFill>
              <a:latin typeface="Inter"/>
            </a:endParaRPr>
          </a:p>
          <a:p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1.10.4 For children and young people aged 5 to 16 with deteriorating asthma who have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not been taking their ICS consistently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, explain that restarting regular use may help them to regain control of their asthma. The evidence for increasing ICS doses to self-manage deteriorating asthma control is limited. </a:t>
            </a: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[2020]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0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CB1915-B816-6511-82BC-6219D2AFA717}"/>
              </a:ext>
            </a:extLst>
          </p:cNvPr>
          <p:cNvSpPr/>
          <p:nvPr/>
        </p:nvSpPr>
        <p:spPr>
          <a:xfrm>
            <a:off x="129946" y="120435"/>
            <a:ext cx="11867258" cy="5110681"/>
          </a:xfrm>
          <a:prstGeom prst="rect">
            <a:avLst/>
          </a:prstGeom>
          <a:solidFill>
            <a:srgbClr val="1FABB8"/>
          </a:solidFill>
          <a:ln>
            <a:solidFill>
              <a:srgbClr val="1FA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text, logo, font, graphics&#10;&#10;Description automatically generated">
            <a:extLst>
              <a:ext uri="{FF2B5EF4-FFF2-40B4-BE49-F238E27FC236}">
                <a16:creationId xmlns:a16="http://schemas.microsoft.com/office/drawing/2014/main" id="{FFE2B52C-FAB6-89CC-7E54-7D99C806B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r="35269" b="34008"/>
          <a:stretch/>
        </p:blipFill>
        <p:spPr>
          <a:xfrm>
            <a:off x="10782469" y="5488267"/>
            <a:ext cx="1279586" cy="1249298"/>
          </a:xfrm>
          <a:prstGeom prst="rect">
            <a:avLst/>
          </a:prstGeom>
        </p:spPr>
      </p:pic>
      <p:pic>
        <p:nvPicPr>
          <p:cNvPr id="5" name="Picture 4" descr="A qr code with a red circle&#10;&#10;Description automatically generated">
            <a:extLst>
              <a:ext uri="{FF2B5EF4-FFF2-40B4-BE49-F238E27FC236}">
                <a16:creationId xmlns:a16="http://schemas.microsoft.com/office/drawing/2014/main" id="{00DAD03C-822A-F4C6-68EC-1B0F5FD40E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5" y="5564166"/>
            <a:ext cx="1203841" cy="1203841"/>
          </a:xfrm>
          <a:prstGeom prst="rect">
            <a:avLst/>
          </a:prstGeom>
        </p:spPr>
      </p:pic>
      <p:pic>
        <p:nvPicPr>
          <p:cNvPr id="6" name="Picture 5" descr="A blue circle with white text&#10;&#10;Description automatically generated">
            <a:extLst>
              <a:ext uri="{FF2B5EF4-FFF2-40B4-BE49-F238E27FC236}">
                <a16:creationId xmlns:a16="http://schemas.microsoft.com/office/drawing/2014/main" id="{BA524010-7210-4901-3618-FA426E7247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665" y="5488267"/>
            <a:ext cx="1217313" cy="1217313"/>
          </a:xfrm>
          <a:prstGeom prst="rect">
            <a:avLst/>
          </a:prstGeom>
        </p:spPr>
      </p:pic>
      <p:pic>
        <p:nvPicPr>
          <p:cNvPr id="7" name="Picture 6" descr="A red circle with white text&#10;&#10;Description automatically generated">
            <a:extLst>
              <a:ext uri="{FF2B5EF4-FFF2-40B4-BE49-F238E27FC236}">
                <a16:creationId xmlns:a16="http://schemas.microsoft.com/office/drawing/2014/main" id="{B1F851D7-36B7-2DBB-4FD7-227A543A83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97" y="5501739"/>
            <a:ext cx="1203841" cy="1203841"/>
          </a:xfrm>
          <a:prstGeom prst="rect">
            <a:avLst/>
          </a:prstGeom>
        </p:spPr>
      </p:pic>
      <p:pic>
        <p:nvPicPr>
          <p:cNvPr id="8" name="Picture 7" descr="A group of logos with qr code&#10;&#10;Description automatically generated with low confidence">
            <a:extLst>
              <a:ext uri="{FF2B5EF4-FFF2-40B4-BE49-F238E27FC236}">
                <a16:creationId xmlns:a16="http://schemas.microsoft.com/office/drawing/2014/main" id="{387DEB25-8863-E197-C90B-1A64F27823A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2" t="50767" r="11706" b="10865"/>
          <a:stretch/>
        </p:blipFill>
        <p:spPr>
          <a:xfrm>
            <a:off x="5377348" y="5272366"/>
            <a:ext cx="1417446" cy="1474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F2CB773-EB5A-05BA-1D52-01E4BB5B8CA5}"/>
              </a:ext>
            </a:extLst>
          </p:cNvPr>
          <p:cNvSpPr/>
          <p:nvPr/>
        </p:nvSpPr>
        <p:spPr>
          <a:xfrm>
            <a:off x="229691" y="120435"/>
            <a:ext cx="11460938" cy="47438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2133600" y="796414"/>
            <a:ext cx="7010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Workshop 4 – Recognising Uncontrolled Asthma </a:t>
            </a:r>
          </a:p>
          <a:p>
            <a:r>
              <a:rPr lang="en-GB" sz="2000" dirty="0"/>
              <a:t>-Dr Neelmanee Ramphul</a:t>
            </a:r>
          </a:p>
          <a:p>
            <a:r>
              <a:rPr lang="en-GB" sz="2000" dirty="0"/>
              <a:t>Consultant Paediatrician, Gateshead Health NHS Foundation Trust</a:t>
            </a:r>
          </a:p>
          <a:p>
            <a:endParaRPr lang="en-GB" sz="2000" dirty="0"/>
          </a:p>
          <a:p>
            <a:r>
              <a:rPr lang="en-GB" sz="2000" dirty="0"/>
              <a:t>-Dr Arshid Murad</a:t>
            </a:r>
          </a:p>
          <a:p>
            <a:r>
              <a:rPr lang="en-GB" sz="2000" dirty="0"/>
              <a:t>Consultant Paediatrician, South Tees Hospitals NHS Foundation Trust</a:t>
            </a:r>
          </a:p>
          <a:p>
            <a:endParaRPr lang="en-GB" sz="2000" dirty="0"/>
          </a:p>
          <a:p>
            <a:r>
              <a:rPr lang="en-GB" sz="2000" dirty="0"/>
              <a:t>-Dr Elizabeth Mclellan</a:t>
            </a:r>
          </a:p>
          <a:p>
            <a:r>
              <a:rPr lang="en-GB" sz="2000" dirty="0"/>
              <a:t>Consultant Paediatrician, Great North Children’s Hospital, Newcastle</a:t>
            </a:r>
          </a:p>
          <a:p>
            <a:r>
              <a:rPr lang="en-GB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578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5295109-0C1A-410E-82DD-3D6AB474ADDA}"/>
              </a:ext>
            </a:extLst>
          </p:cNvPr>
          <p:cNvSpPr txBox="1"/>
          <p:nvPr/>
        </p:nvSpPr>
        <p:spPr>
          <a:xfrm>
            <a:off x="391860" y="4416357"/>
            <a:ext cx="92774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D1B167CD-6914-EC13-413B-E25B94B4CF31}"/>
              </a:ext>
            </a:extLst>
          </p:cNvPr>
          <p:cNvSpPr/>
          <p:nvPr/>
        </p:nvSpPr>
        <p:spPr>
          <a:xfrm>
            <a:off x="2110888" y="1031900"/>
            <a:ext cx="7967484" cy="479636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could we monitor control?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5552B92-5B49-6FCF-8F1C-35B02BFA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E3AB1-F519-4F0E-99B8-F8F1A5471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BTS – 1.13 Monitoring asthma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44B68-1D27-4A00-B169-45285F52E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1.13.1 - If control is suboptimal:</a:t>
            </a: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confirm the person's adherence to prescribed treatment</a:t>
            </a: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review the person's inhaler technique</a:t>
            </a: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review if treatment needs to be changed</a:t>
            </a: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ask about occupational asthma (see </a:t>
            </a:r>
            <a:r>
              <a:rPr lang="en-GB" b="0" i="0" u="sng" dirty="0">
                <a:solidFill>
                  <a:srgbClr val="005EA5"/>
                </a:solidFill>
                <a:effectLst/>
                <a:latin typeface="Inter"/>
                <a:hlinkClick r:id="rId2"/>
              </a:rPr>
              <a:t>recommendation on checking for possible occupational asthma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) and/or other triggers, if relevant. </a:t>
            </a: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[2017]</a:t>
            </a:r>
          </a:p>
          <a:p>
            <a:pPr marL="457200" lvl="1" indent="0">
              <a:buNone/>
            </a:pPr>
            <a:endParaRPr lang="en-GB" b="0" i="0" dirty="0">
              <a:solidFill>
                <a:srgbClr val="0E0E0E"/>
              </a:solidFill>
              <a:effectLst/>
              <a:latin typeface="Inter"/>
            </a:endParaRPr>
          </a:p>
          <a:p>
            <a:pPr marL="0" indent="0" algn="l">
              <a:buNone/>
            </a:pPr>
            <a:endParaRPr lang="en-GB" b="1" i="0" dirty="0">
              <a:solidFill>
                <a:srgbClr val="0E0E0E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59767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44260-AC15-56D0-2559-61F916A57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BTS – 1.13 Monitoring asthma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D1132-7EF3-87B4-F2FE-084080569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600" dirty="0">
                <a:solidFill>
                  <a:srgbClr val="0E0E0E"/>
                </a:solidFill>
                <a:latin typeface="Segoe UI"/>
                <a:cs typeface="Segoe UI"/>
              </a:rPr>
              <a:t>1.13.2 - Consider using a </a:t>
            </a:r>
            <a:r>
              <a:rPr lang="en-GB" sz="2600" dirty="0">
                <a:solidFill>
                  <a:srgbClr val="00B0F0"/>
                </a:solidFill>
                <a:latin typeface="Segoe UI"/>
                <a:cs typeface="Segoe UI"/>
              </a:rPr>
              <a:t>validated questionnaire </a:t>
            </a:r>
            <a:r>
              <a:rPr lang="en-GB" sz="2600" dirty="0">
                <a:solidFill>
                  <a:srgbClr val="0E0E0E"/>
                </a:solidFill>
                <a:latin typeface="Segoe UI"/>
                <a:cs typeface="Segoe UI"/>
              </a:rPr>
              <a:t>to monitor asthma control in adults. </a:t>
            </a:r>
            <a:r>
              <a:rPr lang="en-GB" sz="2600" b="1" dirty="0">
                <a:solidFill>
                  <a:srgbClr val="0E0E0E"/>
                </a:solidFill>
                <a:latin typeface="Segoe UI"/>
                <a:cs typeface="Segoe UI"/>
              </a:rPr>
              <a:t>[2017]</a:t>
            </a:r>
            <a:endParaRPr lang="en-US" sz="2600" dirty="0">
              <a:solidFill>
                <a:srgbClr val="0E0E0E"/>
              </a:solidFill>
              <a:latin typeface="Segoe UI"/>
              <a:cs typeface="Segoe UI"/>
            </a:endParaRPr>
          </a:p>
          <a:p>
            <a:endParaRPr lang="en-GB" sz="2600" dirty="0">
              <a:solidFill>
                <a:srgbClr val="0E0E0E"/>
              </a:solidFill>
              <a:latin typeface="Segoe UI"/>
              <a:cs typeface="Segoe UI"/>
            </a:endParaRPr>
          </a:p>
          <a:p>
            <a:r>
              <a:rPr lang="en-GB" sz="2600" dirty="0">
                <a:solidFill>
                  <a:srgbClr val="0E0E0E"/>
                </a:solidFill>
                <a:latin typeface="Segoe UI"/>
                <a:cs typeface="Segoe UI"/>
              </a:rPr>
              <a:t>1.13.3 - </a:t>
            </a:r>
            <a:r>
              <a:rPr lang="en-GB" sz="2600" dirty="0">
                <a:solidFill>
                  <a:srgbClr val="00B0F0"/>
                </a:solidFill>
                <a:latin typeface="Segoe UI"/>
                <a:cs typeface="Segoe UI"/>
              </a:rPr>
              <a:t>Monitor asthma control at each review </a:t>
            </a:r>
            <a:r>
              <a:rPr lang="en-GB" sz="2600" dirty="0">
                <a:solidFill>
                  <a:srgbClr val="0E0E0E"/>
                </a:solidFill>
                <a:latin typeface="Segoe UI"/>
                <a:cs typeface="Segoe UI"/>
              </a:rPr>
              <a:t>using either spirometry or peak flow variability testing. </a:t>
            </a:r>
            <a:r>
              <a:rPr lang="en-GB" sz="2600" b="1" dirty="0">
                <a:solidFill>
                  <a:srgbClr val="0E0E0E"/>
                </a:solidFill>
                <a:latin typeface="Segoe UI"/>
                <a:cs typeface="Segoe UI"/>
              </a:rPr>
              <a:t>[2017]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74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95A98-578C-465E-90BC-687D52CDA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BTS – 1.13 Monitoring asthma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3A6-466B-40FA-87E4-8C25A36F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1.13.4 - Do not routinely use </a:t>
            </a:r>
            <a:r>
              <a:rPr lang="en-GB" b="0" i="0" dirty="0" err="1">
                <a:solidFill>
                  <a:srgbClr val="0E0E0E"/>
                </a:solidFill>
                <a:effectLst/>
                <a:latin typeface="Inter"/>
              </a:rPr>
              <a:t>FeNO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 to monitor asthma control. </a:t>
            </a: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[2017]</a:t>
            </a:r>
          </a:p>
          <a:p>
            <a:pPr marL="0" indent="0" algn="l">
              <a:buNone/>
            </a:pPr>
            <a:endParaRPr lang="en-GB" b="0" i="0" dirty="0">
              <a:solidFill>
                <a:srgbClr val="0E0E0E"/>
              </a:solidFill>
              <a:effectLst/>
              <a:latin typeface="Inter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1.13.5 - Consider </a:t>
            </a:r>
            <a:r>
              <a:rPr lang="en-GB" b="0" i="0" err="1">
                <a:solidFill>
                  <a:srgbClr val="0E0E0E"/>
                </a:solidFill>
                <a:effectLst/>
                <a:latin typeface="Inter"/>
              </a:rPr>
              <a:t>FeNO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 measurement as an option to support asthma management in people who are symptomatic despite using inhaled corticosteroids. (This recommendation is from </a:t>
            </a:r>
            <a:r>
              <a:rPr lang="en-GB" b="0" i="0" u="sng" dirty="0">
                <a:solidFill>
                  <a:srgbClr val="005EA5"/>
                </a:solidFill>
                <a:effectLst/>
                <a:latin typeface="Inter"/>
                <a:hlinkClick r:id="rId2"/>
              </a:rPr>
              <a:t>NICE's diagnostics guidance on measuring fractional exhaled nitric oxide concentration in asthma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.) </a:t>
            </a: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[2017]</a:t>
            </a:r>
          </a:p>
          <a:p>
            <a:pPr marL="0" indent="0" algn="l">
              <a:buNone/>
            </a:pPr>
            <a:endParaRPr lang="en-GB" b="0" i="0" dirty="0">
              <a:solidFill>
                <a:srgbClr val="0E0E0E"/>
              </a:solidFill>
              <a:effectLst/>
              <a:latin typeface="Inter"/>
            </a:endParaRPr>
          </a:p>
          <a:p>
            <a:pPr marL="0" indent="0" algn="l">
              <a:buNone/>
            </a:pP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1.13.6 - Do not use challenge testing to monitor asthma control. </a:t>
            </a: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[2017]</a:t>
            </a:r>
          </a:p>
          <a:p>
            <a:pPr marL="0" indent="0" algn="l">
              <a:buNone/>
            </a:pPr>
            <a:endParaRPr lang="en-GB" b="0" i="0" dirty="0">
              <a:solidFill>
                <a:srgbClr val="0E0E0E"/>
              </a:solidFill>
              <a:effectLst/>
              <a:latin typeface="Inter"/>
            </a:endParaRPr>
          </a:p>
          <a:p>
            <a:pPr lvl="1" algn="l"/>
            <a:endParaRPr lang="en-GB" b="1" i="0" dirty="0">
              <a:solidFill>
                <a:srgbClr val="0E0E0E"/>
              </a:solidFill>
              <a:effectLst/>
              <a:latin typeface="Inter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76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4E5F1-1B8F-4F8C-8B7A-77852A08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BTS – 1.13 Monitoring asthma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71C6D-812E-4561-ADC0-2AE17A90C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solidFill>
                  <a:srgbClr val="0E0E0E"/>
                </a:solidFill>
                <a:latin typeface="Segoe UI"/>
                <a:cs typeface="Segoe UI"/>
              </a:rPr>
              <a:t>1.13.7 - Observe and give advice on the person's </a:t>
            </a:r>
            <a:r>
              <a:rPr lang="en-GB" dirty="0">
                <a:solidFill>
                  <a:srgbClr val="00B0F0"/>
                </a:solidFill>
                <a:latin typeface="Segoe UI"/>
                <a:cs typeface="Segoe UI"/>
              </a:rPr>
              <a:t>inhaler technique</a:t>
            </a:r>
            <a:r>
              <a:rPr lang="en-GB" dirty="0">
                <a:solidFill>
                  <a:srgbClr val="0E0E0E"/>
                </a:solidFill>
                <a:latin typeface="Segoe UI"/>
                <a:cs typeface="Segoe UI"/>
              </a:rPr>
              <a:t>:</a:t>
            </a:r>
            <a:endParaRPr lang="en-US" dirty="0">
              <a:solidFill>
                <a:srgbClr val="0E0E0E"/>
              </a:solidFill>
              <a:latin typeface="Segoe UI"/>
              <a:cs typeface="Segoe UI"/>
            </a:endParaRPr>
          </a:p>
          <a:p>
            <a:pPr lvl="1"/>
            <a:r>
              <a:rPr lang="en-GB" sz="1700" dirty="0">
                <a:solidFill>
                  <a:srgbClr val="0E0E0E"/>
                </a:solidFill>
                <a:latin typeface="Arial"/>
                <a:cs typeface="Arial"/>
              </a:rPr>
              <a:t>at every consultation relating to an asthma attack, in all care settings</a:t>
            </a:r>
            <a:endParaRPr lang="en-US" sz="1700" dirty="0">
              <a:solidFill>
                <a:srgbClr val="0E0E0E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solidFill>
                  <a:srgbClr val="0E0E0E"/>
                </a:solidFill>
                <a:latin typeface="Arial"/>
                <a:cs typeface="Arial"/>
              </a:rPr>
              <a:t>when there is deterioration in asthma control</a:t>
            </a:r>
            <a:endParaRPr lang="en-US" sz="1700" dirty="0">
              <a:solidFill>
                <a:srgbClr val="0E0E0E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solidFill>
                  <a:srgbClr val="0E0E0E"/>
                </a:solidFill>
                <a:latin typeface="Arial"/>
                <a:cs typeface="Arial"/>
              </a:rPr>
              <a:t>when the inhaler device is changed</a:t>
            </a:r>
            <a:endParaRPr lang="en-US" sz="1700" dirty="0">
              <a:solidFill>
                <a:srgbClr val="0E0E0E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solidFill>
                  <a:srgbClr val="0E0E0E"/>
                </a:solidFill>
                <a:latin typeface="Arial"/>
                <a:cs typeface="Arial"/>
              </a:rPr>
              <a:t>at every annual review</a:t>
            </a:r>
            <a:endParaRPr lang="en-US" sz="1700" dirty="0">
              <a:solidFill>
                <a:srgbClr val="0E0E0E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solidFill>
                  <a:srgbClr val="0E0E0E"/>
                </a:solidFill>
                <a:latin typeface="Arial"/>
                <a:cs typeface="Arial"/>
              </a:rPr>
              <a:t>if the person asks for it to be checked. </a:t>
            </a:r>
            <a:r>
              <a:rPr lang="en-GB" sz="1700" b="1" dirty="0">
                <a:solidFill>
                  <a:srgbClr val="0E0E0E"/>
                </a:solidFill>
                <a:latin typeface="Arial"/>
                <a:cs typeface="Arial"/>
              </a:rPr>
              <a:t>[2017]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7848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CA717-476A-06D2-13B8-9C4A175E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4983" y="3048690"/>
            <a:ext cx="3878470" cy="1336606"/>
          </a:xfrm>
        </p:spPr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Any 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665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1" y="934271"/>
            <a:ext cx="9410700" cy="574516"/>
          </a:xfrm>
        </p:spPr>
        <p:txBody>
          <a:bodyPr>
            <a:normAutofit fontScale="90000"/>
          </a:bodyPr>
          <a:lstStyle/>
          <a:p>
            <a:r>
              <a:rPr lang="en-GB" dirty="0"/>
              <a:t>When to refer to secondary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Healthier together NENC/ professionals/ Paediatric pathways</a:t>
            </a:r>
          </a:p>
          <a:p>
            <a:r>
              <a:rPr lang="en-GB" dirty="0">
                <a:hlinkClick r:id="rId2"/>
              </a:rPr>
              <a:t>https://www.nenc-healthiertogether.nhs.uk/application/files/6216/7276/1360/Referral_criteria_to_secondary_care_Final.pdf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574" y="4100139"/>
            <a:ext cx="7452852" cy="24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2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735" y="78659"/>
            <a:ext cx="9333447" cy="904567"/>
          </a:xfrm>
        </p:spPr>
        <p:txBody>
          <a:bodyPr>
            <a:normAutofit/>
          </a:bodyPr>
          <a:lstStyle/>
          <a:p>
            <a:r>
              <a:rPr lang="en-GB" dirty="0"/>
              <a:t>Referral to secondary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813" y="1238864"/>
            <a:ext cx="11765838" cy="5299587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persistent chronic symptoms (most days for &gt;3 months)  or worsening symptoms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2 or more courses of oral steroids per year</a:t>
            </a:r>
          </a:p>
          <a:p>
            <a:endParaRPr lang="en-GB" dirty="0"/>
          </a:p>
          <a:p>
            <a:r>
              <a:rPr lang="en-GB" dirty="0"/>
              <a:t> &gt;1 hospital admission or ED attendance per year </a:t>
            </a:r>
          </a:p>
          <a:p>
            <a:endParaRPr lang="en-GB" dirty="0"/>
          </a:p>
          <a:p>
            <a:r>
              <a:rPr lang="en-GB" dirty="0"/>
              <a:t> The use of &gt;6 SABA inhalers per year ( &gt;3SABA/year however indicates poor control)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Asthma Control Test (ACT) / Childhood Asthma Control Test (c – ACT) score of &lt;20</a:t>
            </a:r>
          </a:p>
          <a:p>
            <a:endParaRPr lang="en-GB" dirty="0"/>
          </a:p>
          <a:p>
            <a:r>
              <a:rPr lang="en-GB" dirty="0"/>
              <a:t>Psychosocial/ safeguarding/ neglect: threshold for referral may need to be lower</a:t>
            </a:r>
          </a:p>
          <a:p>
            <a:endParaRPr lang="en-GB" dirty="0"/>
          </a:p>
          <a:p>
            <a:r>
              <a:rPr lang="en-GB" dirty="0"/>
              <a:t>Diagnosis unclear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0124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2" y="2"/>
            <a:ext cx="10273969" cy="644689"/>
          </a:xfrm>
        </p:spPr>
        <p:txBody>
          <a:bodyPr>
            <a:normAutofit fontScale="90000"/>
          </a:bodyPr>
          <a:lstStyle/>
          <a:p>
            <a:r>
              <a:rPr lang="en-GB" dirty="0"/>
              <a:t>When to refer to tertiary care?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7435" y="644691"/>
            <a:ext cx="9121427" cy="602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2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439982"/>
            <a:ext cx="9410700" cy="574516"/>
          </a:xfrm>
        </p:spPr>
        <p:txBody>
          <a:bodyPr>
            <a:normAutofit fontScale="90000"/>
          </a:bodyPr>
          <a:lstStyle/>
          <a:p>
            <a:r>
              <a:rPr lang="en-GB" dirty="0"/>
              <a:t>When to refer to tertiary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45674"/>
            <a:ext cx="10515600" cy="44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Recognising uncontrolled asthma</a:t>
            </a:r>
          </a:p>
          <a:p>
            <a:r>
              <a:rPr lang="en-GB" dirty="0"/>
              <a:t> Escalation </a:t>
            </a:r>
          </a:p>
          <a:p>
            <a:r>
              <a:rPr lang="en-GB" dirty="0"/>
              <a:t>Management according to BTS guidelines</a:t>
            </a:r>
          </a:p>
          <a:p>
            <a:r>
              <a:rPr lang="en-GB" dirty="0"/>
              <a:t>Referral pathways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72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Tiers 1 to 5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Access the training: </a:t>
            </a:r>
            <a:r>
              <a:rPr lang="en-GB" u="sng" dirty="0">
                <a:hlinkClick r:id="rId2"/>
              </a:rPr>
              <a:t>Asthma (Children and young people) - </a:t>
            </a:r>
            <a:r>
              <a:rPr lang="en-GB" u="sng" dirty="0" err="1">
                <a:hlinkClick r:id="rId2"/>
              </a:rPr>
              <a:t>elearning</a:t>
            </a:r>
            <a:r>
              <a:rPr lang="en-GB" u="sng" dirty="0">
                <a:hlinkClick r:id="rId2"/>
              </a:rPr>
              <a:t> for healthcare (e-lfh.org.uk)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643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0094" y="1448078"/>
            <a:ext cx="7116689" cy="48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09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62270" y="671227"/>
            <a:ext cx="9660835" cy="526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64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8CC81-045C-45D7-804F-E55FD4F393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Recognising uncontrolled asthma</a:t>
            </a:r>
          </a:p>
        </p:txBody>
      </p:sp>
    </p:spTree>
    <p:extLst>
      <p:ext uri="{BB962C8B-B14F-4D97-AF65-F5344CB8AC3E}">
        <p14:creationId xmlns:p14="http://schemas.microsoft.com/office/powerpoint/2010/main" val="237641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A51B2-D396-4173-A4CD-9A3D54DF1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BTS definition: Uncontrolled asthma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2571D-985A-402E-91E9-A7697CE4D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describes asthma that has an</a:t>
            </a:r>
            <a:r>
              <a:rPr lang="en-GB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impact</a:t>
            </a:r>
            <a:r>
              <a:rPr lang="en-GB" b="0" i="0" dirty="0">
                <a:solidFill>
                  <a:srgbClr val="FF0000"/>
                </a:solidFill>
                <a:effectLst/>
                <a:latin typeface="Inter"/>
              </a:rPr>
              <a:t> 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on a person's lifestyle or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restricts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 their normal activities. </a:t>
            </a:r>
          </a:p>
          <a:p>
            <a:pPr algn="l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Symptoms such as coughing, wheezing, shortness of breath and chest tightness associated with uncontrolled asthma can significantly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decrease a person's quality of life 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and may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lead to a medical emergency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. </a:t>
            </a:r>
          </a:p>
          <a:p>
            <a:pPr algn="l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Questionnaires are available that can be quantify this.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2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B477-33E6-4FF8-9E68-70B3E9FC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BTS guideline: Uncontrolled asthma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3E2FE-3FC0-4684-97F0-05E69505E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Uses </a:t>
            </a:r>
            <a:r>
              <a:rPr lang="en-GB" b="0" i="0" dirty="0">
                <a:solidFill>
                  <a:srgbClr val="00B0F0"/>
                </a:solidFill>
                <a:effectLst/>
                <a:latin typeface="Inter"/>
              </a:rPr>
              <a:t>pragmatic thresholds </a:t>
            </a:r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to define uncontrolled asthma:</a:t>
            </a: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3 or more days a week with symptoms </a:t>
            </a:r>
          </a:p>
          <a:p>
            <a:pPr marL="914400" lvl="2" indent="0">
              <a:buNone/>
            </a:pP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or</a:t>
            </a:r>
            <a:endParaRPr lang="en-GB" b="0" i="0" dirty="0">
              <a:solidFill>
                <a:srgbClr val="0E0E0E"/>
              </a:solidFill>
              <a:effectLst/>
              <a:latin typeface="Inter"/>
            </a:endParaRP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3 or more days a week with required use of a SABA for symptomatic relief</a:t>
            </a:r>
          </a:p>
          <a:p>
            <a:pPr marL="914400" lvl="2" indent="0">
              <a:buNone/>
            </a:pPr>
            <a:r>
              <a:rPr lang="en-GB" b="1" i="0" dirty="0">
                <a:solidFill>
                  <a:srgbClr val="0E0E0E"/>
                </a:solidFill>
                <a:effectLst/>
                <a:latin typeface="Inter"/>
              </a:rPr>
              <a:t>or</a:t>
            </a:r>
            <a:endParaRPr lang="en-GB" b="0" i="0" dirty="0">
              <a:solidFill>
                <a:srgbClr val="0E0E0E"/>
              </a:solidFill>
              <a:effectLst/>
              <a:latin typeface="Inter"/>
            </a:endParaRPr>
          </a:p>
          <a:p>
            <a:pPr lvl="1"/>
            <a:r>
              <a:rPr lang="en-GB" b="0" i="0" dirty="0">
                <a:solidFill>
                  <a:srgbClr val="0E0E0E"/>
                </a:solidFill>
                <a:effectLst/>
                <a:latin typeface="Inter"/>
              </a:rPr>
              <a:t>1 or more nights a week with awakening due to asthma.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70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8A25-1626-4DC1-BA8E-DBED7274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Asthma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812BC-CEC0-4E32-864C-09D0D36B6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11y male</a:t>
            </a:r>
          </a:p>
          <a:p>
            <a:r>
              <a:rPr lang="en-GB" dirty="0"/>
              <a:t>Referral from secondary services</a:t>
            </a:r>
          </a:p>
          <a:p>
            <a:pPr lvl="1"/>
            <a:r>
              <a:rPr lang="en-GB" dirty="0"/>
              <a:t>6 hospital admissions</a:t>
            </a:r>
          </a:p>
          <a:p>
            <a:pPr lvl="1"/>
            <a:r>
              <a:rPr lang="en-GB" dirty="0"/>
              <a:t>8 boosts of steroids</a:t>
            </a:r>
          </a:p>
          <a:p>
            <a:r>
              <a:rPr lang="en-GB" dirty="0"/>
              <a:t>Infant eczema</a:t>
            </a:r>
          </a:p>
          <a:p>
            <a:r>
              <a:rPr lang="en-GB" dirty="0"/>
              <a:t>Significant pectus excavatum</a:t>
            </a:r>
          </a:p>
          <a:p>
            <a:r>
              <a:rPr lang="en-GB" dirty="0"/>
              <a:t>Skin prick testing positive:</a:t>
            </a:r>
          </a:p>
          <a:p>
            <a:pPr lvl="1"/>
            <a:r>
              <a:rPr lang="en-GB" dirty="0"/>
              <a:t>dog, cats, house dust mite</a:t>
            </a:r>
          </a:p>
          <a:p>
            <a:r>
              <a:rPr lang="en-GB" dirty="0"/>
              <a:t>Bottom bunk</a:t>
            </a: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EFFC59-B4CE-4F68-A928-5680674FBE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753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FB4D-469F-437C-99BD-6639C8FD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C1D8-9A01-4D78-AB91-264C8DC3C6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Paediatrics clinic:</a:t>
            </a:r>
          </a:p>
          <a:p>
            <a:pPr lvl="1"/>
            <a:r>
              <a:rPr lang="en-GB" dirty="0" err="1"/>
              <a:t>Clenil</a:t>
            </a:r>
            <a:r>
              <a:rPr lang="en-GB" dirty="0"/>
              <a:t> </a:t>
            </a:r>
            <a:r>
              <a:rPr lang="en-GB" dirty="0" err="1"/>
              <a:t>modulite</a:t>
            </a:r>
            <a:r>
              <a:rPr lang="en-GB" dirty="0"/>
              <a:t> 50mcg 2 puffs BD</a:t>
            </a:r>
          </a:p>
          <a:p>
            <a:pPr lvl="1"/>
            <a:r>
              <a:rPr lang="en-GB" dirty="0"/>
              <a:t>Salbutamol infrequent</a:t>
            </a:r>
          </a:p>
          <a:p>
            <a:pPr lvl="1"/>
            <a:r>
              <a:rPr lang="en-GB" dirty="0"/>
              <a:t>No admissions</a:t>
            </a:r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4B8D80-5E1B-4E9C-9926-285AF837C46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6 </a:t>
            </a:r>
            <a:r>
              <a:rPr lang="en-GB" dirty="0" err="1"/>
              <a:t>yr</a:t>
            </a:r>
            <a:r>
              <a:rPr lang="en-GB" dirty="0"/>
              <a:t> of age Re-referred paediatrics:</a:t>
            </a:r>
          </a:p>
          <a:p>
            <a:pPr lvl="1"/>
            <a:r>
              <a:rPr lang="en-GB" dirty="0"/>
              <a:t>Multiple admissions</a:t>
            </a:r>
          </a:p>
          <a:p>
            <a:pPr lvl="1"/>
            <a:r>
              <a:rPr lang="en-GB" dirty="0"/>
              <a:t>Frequent Salbutamol use</a:t>
            </a:r>
          </a:p>
          <a:p>
            <a:pPr lvl="1"/>
            <a:r>
              <a:rPr lang="en-GB" dirty="0" err="1"/>
              <a:t>Clenil</a:t>
            </a:r>
            <a:r>
              <a:rPr lang="en-GB" dirty="0"/>
              <a:t> modulate 100mcg 2 puffs BD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Explosion: 14 Points 6">
            <a:extLst>
              <a:ext uri="{FF2B5EF4-FFF2-40B4-BE49-F238E27FC236}">
                <a16:creationId xmlns:a16="http://schemas.microsoft.com/office/drawing/2014/main" id="{78C3723D-594D-49F1-BE56-B945F2F33323}"/>
              </a:ext>
            </a:extLst>
          </p:cNvPr>
          <p:cNvSpPr/>
          <p:nvPr/>
        </p:nvSpPr>
        <p:spPr>
          <a:xfrm rot="20823151">
            <a:off x="914224" y="3939365"/>
            <a:ext cx="3296093" cy="10526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</a:t>
            </a: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11A52B5B-8995-4295-BB6B-5832CD6C8C89}"/>
              </a:ext>
            </a:extLst>
          </p:cNvPr>
          <p:cNvSpPr/>
          <p:nvPr/>
        </p:nvSpPr>
        <p:spPr>
          <a:xfrm rot="20823151">
            <a:off x="7302844" y="3939365"/>
            <a:ext cx="3296093" cy="105262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786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272E6-D31F-473F-94A1-81CD200954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75566" y="1825625"/>
            <a:ext cx="4378234" cy="4351338"/>
          </a:xfrm>
        </p:spPr>
        <p:txBody>
          <a:bodyPr/>
          <a:lstStyle/>
          <a:p>
            <a:r>
              <a:rPr lang="en-GB" dirty="0"/>
              <a:t>LTRA (Montelukast)</a:t>
            </a:r>
          </a:p>
          <a:p>
            <a:pPr lvl="1"/>
            <a:r>
              <a:rPr lang="en-GB" dirty="0"/>
              <a:t>Review response in 4-8 weeks</a:t>
            </a:r>
          </a:p>
          <a:p>
            <a:r>
              <a:rPr lang="en-GB" dirty="0"/>
              <a:t>LABA &amp; ICS combined</a:t>
            </a:r>
          </a:p>
          <a:p>
            <a:pPr lvl="1"/>
            <a:r>
              <a:rPr lang="en-GB" dirty="0"/>
              <a:t>Seretide (Fluticasone &amp; </a:t>
            </a:r>
            <a:r>
              <a:rPr lang="en-GB" dirty="0" err="1"/>
              <a:t>Salmetorol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Symbicort (Budesonide &amp; Formoterol)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228C9E98-0A8F-48FA-9784-38CF6E45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83" y="531628"/>
            <a:ext cx="6766283" cy="532518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D32B731-1D22-4195-914E-F68D7B698C27}"/>
              </a:ext>
            </a:extLst>
          </p:cNvPr>
          <p:cNvSpPr/>
          <p:nvPr/>
        </p:nvSpPr>
        <p:spPr>
          <a:xfrm>
            <a:off x="3357154" y="3063593"/>
            <a:ext cx="1149532" cy="2461996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97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1000</Words>
  <Application>Microsoft Office PowerPoint</Application>
  <PresentationFormat>Widescreen</PresentationFormat>
  <Paragraphs>154</Paragraphs>
  <Slides>32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Inter</vt:lpstr>
      <vt:lpstr>Segoe UI</vt:lpstr>
      <vt:lpstr>Office Theme</vt:lpstr>
      <vt:lpstr>1_Office Theme</vt:lpstr>
      <vt:lpstr>PowerPoint Presentation</vt:lpstr>
      <vt:lpstr>PowerPoint Presentation</vt:lpstr>
      <vt:lpstr>Aims and Objectives</vt:lpstr>
      <vt:lpstr>Recognising uncontrolled asthma</vt:lpstr>
      <vt:lpstr>BTS definition: Uncontrolled asthma</vt:lpstr>
      <vt:lpstr>BTS guideline: Uncontrolled asthma</vt:lpstr>
      <vt:lpstr>Asthma clinic</vt:lpstr>
      <vt:lpstr>Early days</vt:lpstr>
      <vt:lpstr>PowerPoint Presentation</vt:lpstr>
      <vt:lpstr>Stepwise approach </vt:lpstr>
      <vt:lpstr>PowerPoint Presentation</vt:lpstr>
      <vt:lpstr>Stepwise approach </vt:lpstr>
      <vt:lpstr>PowerPoint Presentation</vt:lpstr>
      <vt:lpstr>First clinic</vt:lpstr>
      <vt:lpstr>First clinic</vt:lpstr>
      <vt:lpstr>Second clinic</vt:lpstr>
      <vt:lpstr>-&gt; Emergency Admission</vt:lpstr>
      <vt:lpstr>Clinic (4w later)</vt:lpstr>
      <vt:lpstr>BTS guidelines asthma</vt:lpstr>
      <vt:lpstr>PowerPoint Presentation</vt:lpstr>
      <vt:lpstr>BTS – 1.13 Monitoring asthma control</vt:lpstr>
      <vt:lpstr>BTS – 1.13 Monitoring asthma control</vt:lpstr>
      <vt:lpstr>BTS – 1.13 Monitoring asthma control</vt:lpstr>
      <vt:lpstr>BTS – 1.13 Monitoring asthma control</vt:lpstr>
      <vt:lpstr>Any questions?</vt:lpstr>
      <vt:lpstr>When to refer to secondary care?</vt:lpstr>
      <vt:lpstr>Referral to secondary care</vt:lpstr>
      <vt:lpstr>When to refer to tertiary care?</vt:lpstr>
      <vt:lpstr>When to refer to tertiary care?</vt:lpstr>
      <vt:lpstr>Tiers 1 to 5 Training</vt:lpstr>
      <vt:lpstr>Any Questions</vt:lpstr>
      <vt:lpstr>PowerPoint Presentation</vt:lpstr>
    </vt:vector>
  </TitlesOfParts>
  <Company>XGHNT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East and Cumbria Paediatric Asthma and Allergy Conference</dc:title>
  <dc:creator>RAMPHUL, Neelmanee (GATESHEAD HEALTH NHS FOUNDATION TRUST)</dc:creator>
  <cp:lastModifiedBy>Louise Dauncey</cp:lastModifiedBy>
  <cp:revision>26</cp:revision>
  <dcterms:created xsi:type="dcterms:W3CDTF">2023-05-09T11:55:50Z</dcterms:created>
  <dcterms:modified xsi:type="dcterms:W3CDTF">2023-06-01T22:44:01Z</dcterms:modified>
</cp:coreProperties>
</file>