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 id="2147483664" r:id="rId6"/>
    <p:sldMasterId id="2147483670" r:id="rId7"/>
  </p:sldMasterIdLst>
  <p:notesMasterIdLst>
    <p:notesMasterId r:id="rId74"/>
  </p:notesMasterIdLst>
  <p:sldIdLst>
    <p:sldId id="258" r:id="rId8"/>
    <p:sldId id="2145706410" r:id="rId9"/>
    <p:sldId id="2145706408" r:id="rId10"/>
    <p:sldId id="2145706409" r:id="rId11"/>
    <p:sldId id="526" r:id="rId12"/>
    <p:sldId id="278" r:id="rId13"/>
    <p:sldId id="967" r:id="rId14"/>
    <p:sldId id="985" r:id="rId15"/>
    <p:sldId id="968" r:id="rId16"/>
    <p:sldId id="1034" r:id="rId17"/>
    <p:sldId id="932" r:id="rId18"/>
    <p:sldId id="572" r:id="rId19"/>
    <p:sldId id="1048" r:id="rId20"/>
    <p:sldId id="917" r:id="rId21"/>
    <p:sldId id="257" r:id="rId22"/>
    <p:sldId id="918" r:id="rId23"/>
    <p:sldId id="270" r:id="rId24"/>
    <p:sldId id="614" r:id="rId25"/>
    <p:sldId id="934" r:id="rId26"/>
    <p:sldId id="1051" r:id="rId27"/>
    <p:sldId id="933" r:id="rId28"/>
    <p:sldId id="949" r:id="rId29"/>
    <p:sldId id="927" r:id="rId30"/>
    <p:sldId id="962" r:id="rId31"/>
    <p:sldId id="961" r:id="rId32"/>
    <p:sldId id="971" r:id="rId33"/>
    <p:sldId id="928" r:id="rId34"/>
    <p:sldId id="936" r:id="rId35"/>
    <p:sldId id="937" r:id="rId36"/>
    <p:sldId id="938" r:id="rId37"/>
    <p:sldId id="939" r:id="rId38"/>
    <p:sldId id="940" r:id="rId39"/>
    <p:sldId id="963" r:id="rId40"/>
    <p:sldId id="1037" r:id="rId41"/>
    <p:sldId id="976" r:id="rId42"/>
    <p:sldId id="977" r:id="rId43"/>
    <p:sldId id="975" r:id="rId44"/>
    <p:sldId id="930" r:id="rId45"/>
    <p:sldId id="931" r:id="rId46"/>
    <p:sldId id="613" r:id="rId47"/>
    <p:sldId id="970" r:id="rId48"/>
    <p:sldId id="2145706411" r:id="rId49"/>
    <p:sldId id="2145706386" r:id="rId50"/>
    <p:sldId id="2145706385" r:id="rId51"/>
    <p:sldId id="2145706384" r:id="rId52"/>
    <p:sldId id="2145706383" r:id="rId53"/>
    <p:sldId id="2145706381" r:id="rId54"/>
    <p:sldId id="2145706380" r:id="rId55"/>
    <p:sldId id="2145706379" r:id="rId56"/>
    <p:sldId id="2145706378" r:id="rId57"/>
    <p:sldId id="2145706377" r:id="rId58"/>
    <p:sldId id="2145706376" r:id="rId59"/>
    <p:sldId id="973" r:id="rId60"/>
    <p:sldId id="1050" r:id="rId61"/>
    <p:sldId id="2145706374" r:id="rId62"/>
    <p:sldId id="2145706404" r:id="rId63"/>
    <p:sldId id="2145706406" r:id="rId64"/>
    <p:sldId id="2145706405" r:id="rId65"/>
    <p:sldId id="2145706373" r:id="rId66"/>
    <p:sldId id="972" r:id="rId67"/>
    <p:sldId id="974" r:id="rId68"/>
    <p:sldId id="979" r:id="rId69"/>
    <p:sldId id="911" r:id="rId70"/>
    <p:sldId id="910" r:id="rId71"/>
    <p:sldId id="670" r:id="rId72"/>
    <p:sldId id="619" r:id="rId7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713">
          <p15:clr>
            <a:srgbClr val="A4A3A4"/>
          </p15:clr>
        </p15:guide>
        <p15:guide id="3" orient="horz" pos="758">
          <p15:clr>
            <a:srgbClr val="A4A3A4"/>
          </p15:clr>
        </p15:guide>
        <p15:guide id="4" pos="2880">
          <p15:clr>
            <a:srgbClr val="A4A3A4"/>
          </p15:clr>
        </p15:guide>
        <p15:guide id="5" pos="657">
          <p15:clr>
            <a:srgbClr val="A4A3A4"/>
          </p15:clr>
        </p15:guide>
        <p15:guide id="6" pos="1156">
          <p15:clr>
            <a:srgbClr val="A4A3A4"/>
          </p15:clr>
        </p15:guide>
        <p15:guide id="7" pos="51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8" autoAdjust="0"/>
    <p:restoredTop sz="89659" autoAdjust="0"/>
  </p:normalViewPr>
  <p:slideViewPr>
    <p:cSldViewPr showGuides="1">
      <p:cViewPr varScale="1">
        <p:scale>
          <a:sx n="130" d="100"/>
          <a:sy n="130" d="100"/>
        </p:scale>
        <p:origin x="1020" y="114"/>
      </p:cViewPr>
      <p:guideLst>
        <p:guide orient="horz" pos="1620"/>
        <p:guide orient="horz" pos="713"/>
        <p:guide orient="horz" pos="758"/>
        <p:guide pos="2880"/>
        <p:guide pos="657"/>
        <p:guide pos="1156"/>
        <p:guide pos="510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lex\Desktop\Survey%20Analysis\Response%20summary%20minus%20duplicates\GP%20summary%20Dups%20Remo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Location 2020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Numbers</c:v>
                </c:pt>
              </c:strCache>
            </c:strRef>
          </c:tx>
          <c:dPt>
            <c:idx val="0"/>
            <c:bubble3D val="0"/>
            <c:spPr>
              <a:solidFill>
                <a:schemeClr val="accent1">
                  <a:shade val="4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7C22-4062-AFE4-B510D3BD196D}"/>
              </c:ext>
            </c:extLst>
          </c:dPt>
          <c:dPt>
            <c:idx val="1"/>
            <c:bubble3D val="0"/>
            <c:spPr>
              <a:solidFill>
                <a:schemeClr val="accent1">
                  <a:shade val="61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7C22-4062-AFE4-B510D3BD196D}"/>
              </c:ext>
            </c:extLst>
          </c:dPt>
          <c:dPt>
            <c:idx val="2"/>
            <c:bubble3D val="0"/>
            <c:spPr>
              <a:solidFill>
                <a:schemeClr val="accent1">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7C22-4062-AFE4-B510D3BD196D}"/>
              </c:ext>
            </c:extLst>
          </c:dPt>
          <c:dPt>
            <c:idx val="3"/>
            <c:bubble3D val="0"/>
            <c:spPr>
              <a:solidFill>
                <a:schemeClr val="accent1">
                  <a:shade val="9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7C22-4062-AFE4-B510D3BD196D}"/>
              </c:ext>
            </c:extLst>
          </c:dPt>
          <c:dPt>
            <c:idx val="4"/>
            <c:bubble3D val="0"/>
            <c:spPr>
              <a:solidFill>
                <a:schemeClr val="accent1">
                  <a:tint val="9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7C22-4062-AFE4-B510D3BD196D}"/>
              </c:ext>
            </c:extLst>
          </c:dPt>
          <c:dPt>
            <c:idx val="5"/>
            <c:bubble3D val="0"/>
            <c:spPr>
              <a:solidFill>
                <a:schemeClr val="accent1">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7C22-4062-AFE4-B510D3BD196D}"/>
              </c:ext>
            </c:extLst>
          </c:dPt>
          <c:dPt>
            <c:idx val="6"/>
            <c:bubble3D val="0"/>
            <c:spPr>
              <a:solidFill>
                <a:schemeClr val="accent1">
                  <a:tint val="6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7C22-4062-AFE4-B510D3BD196D}"/>
              </c:ext>
            </c:extLst>
          </c:dPt>
          <c:dPt>
            <c:idx val="7"/>
            <c:bubble3D val="0"/>
            <c:spPr>
              <a:solidFill>
                <a:schemeClr val="accent1">
                  <a:tint val="4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7C22-4062-AFE4-B510D3BD19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South </c:v>
                </c:pt>
                <c:pt idx="1">
                  <c:v>Central</c:v>
                </c:pt>
                <c:pt idx="2">
                  <c:v>North </c:v>
                </c:pt>
                <c:pt idx="3">
                  <c:v>North Cumbria</c:v>
                </c:pt>
                <c:pt idx="4">
                  <c:v>International </c:v>
                </c:pt>
                <c:pt idx="5">
                  <c:v>National</c:v>
                </c:pt>
                <c:pt idx="6">
                  <c:v>Regional</c:v>
                </c:pt>
                <c:pt idx="7">
                  <c:v>Other </c:v>
                </c:pt>
              </c:strCache>
            </c:strRef>
          </c:cat>
          <c:val>
            <c:numRef>
              <c:f>Sheet1!$B$2:$B$9</c:f>
              <c:numCache>
                <c:formatCode>General</c:formatCode>
                <c:ptCount val="8"/>
                <c:pt idx="0">
                  <c:v>107</c:v>
                </c:pt>
                <c:pt idx="1">
                  <c:v>102</c:v>
                </c:pt>
                <c:pt idx="2">
                  <c:v>228</c:v>
                </c:pt>
                <c:pt idx="3">
                  <c:v>64</c:v>
                </c:pt>
                <c:pt idx="4">
                  <c:v>6</c:v>
                </c:pt>
                <c:pt idx="5">
                  <c:v>56</c:v>
                </c:pt>
                <c:pt idx="6">
                  <c:v>166</c:v>
                </c:pt>
                <c:pt idx="7">
                  <c:v>3</c:v>
                </c:pt>
              </c:numCache>
            </c:numRef>
          </c:val>
          <c:extLst>
            <c:ext xmlns:c16="http://schemas.microsoft.com/office/drawing/2014/chart" uri="{C3380CC4-5D6E-409C-BE32-E72D297353CC}">
              <c16:uniqueId val="{00000010-7C22-4062-AFE4-B510D3BD196D}"/>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GB" sz="1400"/>
              <a:t>Membership by Sector 2022 </a:t>
            </a:r>
          </a:p>
        </c:rich>
      </c:tx>
      <c:layout>
        <c:manualLayout>
          <c:xMode val="edge"/>
          <c:yMode val="edge"/>
          <c:x val="6.0407859631611783E-3"/>
          <c:y val="0"/>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Membership by Sector </c:v>
                </c:pt>
              </c:strCache>
            </c:strRef>
          </c:tx>
          <c:dPt>
            <c:idx val="0"/>
            <c:bubble3D val="0"/>
            <c:spPr>
              <a:solidFill>
                <a:schemeClr val="accent1">
                  <a:shade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E21-4103-A0AA-3A88D45E839A}"/>
              </c:ext>
            </c:extLst>
          </c:dPt>
          <c:dPt>
            <c:idx val="1"/>
            <c:bubble3D val="0"/>
            <c:spPr>
              <a:solidFill>
                <a:schemeClr val="accent1">
                  <a:shade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E21-4103-A0AA-3A88D45E839A}"/>
              </c:ext>
            </c:extLst>
          </c:dPt>
          <c:dPt>
            <c:idx val="2"/>
            <c:bubble3D val="0"/>
            <c:spPr>
              <a:solidFill>
                <a:schemeClr val="accent1">
                  <a:shade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E21-4103-A0AA-3A88D45E839A}"/>
              </c:ext>
            </c:extLst>
          </c:dPt>
          <c:dPt>
            <c:idx val="3"/>
            <c:bubble3D val="0"/>
            <c:spPr>
              <a:solidFill>
                <a:schemeClr val="accent1">
                  <a:tint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E21-4103-A0AA-3A88D45E839A}"/>
              </c:ext>
            </c:extLst>
          </c:dPt>
          <c:dPt>
            <c:idx val="4"/>
            <c:bubble3D val="0"/>
            <c:spPr>
              <a:solidFill>
                <a:schemeClr val="accent1">
                  <a:tint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5E21-4103-A0AA-3A88D45E839A}"/>
              </c:ext>
            </c:extLst>
          </c:dPt>
          <c:dPt>
            <c:idx val="5"/>
            <c:bubble3D val="0"/>
            <c:spPr>
              <a:solidFill>
                <a:schemeClr val="accent1">
                  <a:tint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5E21-4103-A0AA-3A88D45E839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hade val="5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5E21-4103-A0AA-3A88D45E839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hade val="7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5E21-4103-A0AA-3A88D45E839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hade val="9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5E21-4103-A0AA-3A88D45E839A}"/>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tint val="90000"/>
                          </a:schemeClr>
                        </a:solidFill>
                        <a:latin typeface="+mn-lt"/>
                        <a:ea typeface="+mn-ea"/>
                        <a:cs typeface="+mn-cs"/>
                      </a:defRPr>
                    </a:pPr>
                    <a:fld id="{806B99DF-1997-4F24-BCEE-558893DE4ADA}" type="CATEGORYNAME">
                      <a:rPr lang="en-US" baseline="0">
                        <a:solidFill>
                          <a:srgbClr val="FF0000"/>
                        </a:solidFill>
                      </a:rPr>
                      <a:pPr>
                        <a:defRPr>
                          <a:solidFill>
                            <a:schemeClr val="accent1">
                              <a:tint val="90000"/>
                            </a:schemeClr>
                          </a:solidFill>
                        </a:defRPr>
                      </a:pPr>
                      <a:t>[CATEGORY NAME]</a:t>
                    </a:fld>
                    <a:r>
                      <a:rPr lang="en-US" baseline="0"/>
                      <a:t>
</a:t>
                    </a:r>
                    <a:fld id="{369CF2FF-A5EA-49E5-99DF-EE61D82A4E88}" type="PERCENTAGE">
                      <a:rPr lang="en-US" baseline="0">
                        <a:solidFill>
                          <a:srgbClr val="FF0000"/>
                        </a:solidFill>
                      </a:rPr>
                      <a:pPr>
                        <a:defRPr>
                          <a:solidFill>
                            <a:schemeClr val="accent1">
                              <a:tint val="90000"/>
                            </a:schemeClr>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tint val="9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E21-4103-A0AA-3A88D45E839A}"/>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tint val="7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5E21-4103-A0AA-3A88D45E839A}"/>
                </c:ext>
              </c:extLst>
            </c:dLbl>
            <c:dLbl>
              <c:idx val="5"/>
              <c:layout>
                <c:manualLayout>
                  <c:x val="0.13636277413073011"/>
                  <c:y val="5.536525263666114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63B76011-936E-4377-9CCD-5616C0F6E754}" type="CATEGORYNAME">
                      <a:rPr lang="en-US">
                        <a:solidFill>
                          <a:schemeClr val="tx2">
                            <a:lumMod val="75000"/>
                          </a:schemeClr>
                        </a:solidFill>
                      </a:rPr>
                      <a:pPr>
                        <a:defRPr>
                          <a:solidFill>
                            <a:schemeClr val="accent1"/>
                          </a:solidFill>
                        </a:defRPr>
                      </a:pPr>
                      <a:t>[CATEGORY NAME]</a:t>
                    </a:fld>
                    <a:r>
                      <a:rPr lang="en-US" baseline="0">
                        <a:solidFill>
                          <a:schemeClr val="tx2">
                            <a:lumMod val="75000"/>
                          </a:schemeClr>
                        </a:solidFill>
                      </a:rPr>
                      <a:t>
</a:t>
                    </a:r>
                    <a:fld id="{E25A1D3A-D7DB-4379-818E-CCF1B18C0E73}" type="PERCENTAGE">
                      <a:rPr lang="en-US" baseline="0">
                        <a:solidFill>
                          <a:schemeClr val="tx2">
                            <a:lumMod val="75000"/>
                          </a:schemeClr>
                        </a:solidFill>
                      </a:rPr>
                      <a:pPr>
                        <a:defRPr>
                          <a:solidFill>
                            <a:schemeClr val="accent1"/>
                          </a:solidFill>
                        </a:defRPr>
                      </a:pPr>
                      <a:t>[PERCENTAGE]</a:t>
                    </a:fld>
                    <a:endParaRPr lang="en-US"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428038281647685"/>
                      <c:h val="0.22554437957312803"/>
                    </c:manualLayout>
                  </c15:layout>
                  <c15:dlblFieldTable/>
                  <c15:showDataLabelsRange val="0"/>
                </c:ext>
                <c:ext xmlns:c16="http://schemas.microsoft.com/office/drawing/2014/chart" uri="{C3380CC4-5D6E-409C-BE32-E72D297353CC}">
                  <c16:uniqueId val="{0000000B-5E21-4103-A0AA-3A88D45E839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VCSE</c:v>
                </c:pt>
                <c:pt idx="1">
                  <c:v>Local Authority </c:v>
                </c:pt>
                <c:pt idx="2">
                  <c:v>Health </c:v>
                </c:pt>
                <c:pt idx="3">
                  <c:v>Education</c:v>
                </c:pt>
                <c:pt idx="4">
                  <c:v>Other </c:v>
                </c:pt>
                <c:pt idx="5">
                  <c:v>Mental Health </c:v>
                </c:pt>
              </c:strCache>
            </c:strRef>
          </c:cat>
          <c:val>
            <c:numRef>
              <c:f>Sheet1!$B$2:$B$7</c:f>
              <c:numCache>
                <c:formatCode>General</c:formatCode>
                <c:ptCount val="6"/>
                <c:pt idx="0">
                  <c:v>179</c:v>
                </c:pt>
                <c:pt idx="1">
                  <c:v>132</c:v>
                </c:pt>
                <c:pt idx="2">
                  <c:v>485</c:v>
                </c:pt>
                <c:pt idx="3">
                  <c:v>285</c:v>
                </c:pt>
                <c:pt idx="4">
                  <c:v>60</c:v>
                </c:pt>
                <c:pt idx="5">
                  <c:v>75</c:v>
                </c:pt>
              </c:numCache>
            </c:numRef>
          </c:val>
          <c:extLst>
            <c:ext xmlns:c16="http://schemas.microsoft.com/office/drawing/2014/chart" uri="{C3380CC4-5D6E-409C-BE32-E72D297353CC}">
              <c16:uniqueId val="{0000000C-5E21-4103-A0AA-3A88D45E839A}"/>
            </c:ext>
          </c:extLst>
        </c:ser>
        <c:dLbls>
          <c:dLblPos val="out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800" dirty="0"/>
              <a:t>Healthcare professionals </a:t>
            </a:r>
            <a:r>
              <a:rPr lang="en-GB" sz="1800" baseline="0" dirty="0"/>
              <a:t> - “</a:t>
            </a:r>
            <a:r>
              <a:rPr lang="en-GB" sz="1800" dirty="0"/>
              <a:t>What changes would help you manage acute paediatric illnesses in the community and streamline onward referral when appropriate?”</a:t>
            </a:r>
          </a:p>
        </c:rich>
      </c:tx>
      <c:overlay val="0"/>
    </c:title>
    <c:autoTitleDeleted val="0"/>
    <c:plotArea>
      <c:layout/>
      <c:barChart>
        <c:barDir val="bar"/>
        <c:grouping val="clustered"/>
        <c:varyColors val="0"/>
        <c:ser>
          <c:idx val="0"/>
          <c:order val="0"/>
          <c:invertIfNegative val="0"/>
          <c:cat>
            <c:strRef>
              <c:f>'Q20'!$B$1:$B$12</c:f>
              <c:strCache>
                <c:ptCount val="12"/>
                <c:pt idx="0">
                  <c:v>Primary care paediatrics being delivered by paediatricians</c:v>
                </c:pt>
                <c:pt idx="1">
                  <c:v>Other</c:v>
                </c:pt>
                <c:pt idx="2">
                  <c:v>Primary care paediatrics being delivered by GPs in dedicated paediatric walk-in centres</c:v>
                </c:pt>
                <c:pt idx="3">
                  <c:v>Every GP practice having a named lead for paediatrics</c:v>
                </c:pt>
                <c:pt idx="4">
                  <c:v>Strengthening of acute community nursing teams already in place</c:v>
                </c:pt>
                <c:pt idx="5">
                  <c:v>Each GP practice having access to a named community nurse</c:v>
                </c:pt>
                <c:pt idx="6">
                  <c:v>Expanding the role of existing community nursing teams to include managing acutely unwell children</c:v>
                </c:pt>
                <c:pt idx="7">
                  <c:v>Having access to a named paediatrician for each GP practice</c:v>
                </c:pt>
                <c:pt idx="8">
                  <c:v>Removing telephone triage by NHS 111</c:v>
                </c:pt>
                <c:pt idx="9">
                  <c:v>Standard (Wessex-wide) guidance on assessing and managing  common presentations</c:v>
                </c:pt>
                <c:pt idx="10">
                  <c:v>Clearer guidance for GPs on local referral pathways</c:v>
                </c:pt>
                <c:pt idx="11">
                  <c:v>Standardised resources for parents and carers about common illnesses</c:v>
                </c:pt>
              </c:strCache>
            </c:strRef>
          </c:cat>
          <c:val>
            <c:numRef>
              <c:f>'Q20'!$D$1:$D$12</c:f>
              <c:numCache>
                <c:formatCode>0%</c:formatCode>
                <c:ptCount val="12"/>
                <c:pt idx="0">
                  <c:v>5.6224899598393545E-2</c:v>
                </c:pt>
                <c:pt idx="1">
                  <c:v>0.12851405622489959</c:v>
                </c:pt>
                <c:pt idx="2">
                  <c:v>0.15261044176707037</c:v>
                </c:pt>
                <c:pt idx="3">
                  <c:v>0.20080321285140693</c:v>
                </c:pt>
                <c:pt idx="4">
                  <c:v>0.20883534136546375</c:v>
                </c:pt>
                <c:pt idx="5">
                  <c:v>0.28514056224899598</c:v>
                </c:pt>
                <c:pt idx="6">
                  <c:v>0.33333333333333331</c:v>
                </c:pt>
                <c:pt idx="7">
                  <c:v>0.34939759036144863</c:v>
                </c:pt>
                <c:pt idx="8">
                  <c:v>0.3534136546184739</c:v>
                </c:pt>
                <c:pt idx="9">
                  <c:v>0.5381526104417671</c:v>
                </c:pt>
                <c:pt idx="10">
                  <c:v>0.57429718875501956</c:v>
                </c:pt>
                <c:pt idx="11">
                  <c:v>0.76305220883534142</c:v>
                </c:pt>
              </c:numCache>
            </c:numRef>
          </c:val>
          <c:extLst>
            <c:ext xmlns:c16="http://schemas.microsoft.com/office/drawing/2014/chart" uri="{C3380CC4-5D6E-409C-BE32-E72D297353CC}">
              <c16:uniqueId val="{00000000-9A97-4434-9C65-7F985580EEE3}"/>
            </c:ext>
          </c:extLst>
        </c:ser>
        <c:dLbls>
          <c:showLegendKey val="0"/>
          <c:showVal val="0"/>
          <c:showCatName val="0"/>
          <c:showSerName val="0"/>
          <c:showPercent val="0"/>
          <c:showBubbleSize val="0"/>
        </c:dLbls>
        <c:gapWidth val="150"/>
        <c:axId val="65255680"/>
        <c:axId val="66850816"/>
      </c:barChart>
      <c:catAx>
        <c:axId val="65255680"/>
        <c:scaling>
          <c:orientation val="minMax"/>
        </c:scaling>
        <c:delete val="0"/>
        <c:axPos val="l"/>
        <c:numFmt formatCode="General" sourceLinked="0"/>
        <c:majorTickMark val="out"/>
        <c:minorTickMark val="none"/>
        <c:tickLblPos val="nextTo"/>
        <c:txPr>
          <a:bodyPr/>
          <a:lstStyle/>
          <a:p>
            <a:pPr>
              <a:defRPr sz="1200"/>
            </a:pPr>
            <a:endParaRPr lang="en-US"/>
          </a:p>
        </c:txPr>
        <c:crossAx val="66850816"/>
        <c:crosses val="autoZero"/>
        <c:auto val="1"/>
        <c:lblAlgn val="ctr"/>
        <c:lblOffset val="100"/>
        <c:noMultiLvlLbl val="0"/>
      </c:catAx>
      <c:valAx>
        <c:axId val="66850816"/>
        <c:scaling>
          <c:orientation val="minMax"/>
        </c:scaling>
        <c:delete val="0"/>
        <c:axPos val="b"/>
        <c:majorGridlines/>
        <c:title>
          <c:tx>
            <c:rich>
              <a:bodyPr rot="0" vert="horz"/>
              <a:lstStyle/>
              <a:p>
                <a:pPr>
                  <a:defRPr/>
                </a:pPr>
                <a:r>
                  <a:rPr lang="en-GB"/>
                  <a:t>Percentage of Respondents</a:t>
                </a:r>
              </a:p>
            </c:rich>
          </c:tx>
          <c:overlay val="0"/>
        </c:title>
        <c:numFmt formatCode="0%" sourceLinked="1"/>
        <c:majorTickMark val="out"/>
        <c:minorTickMark val="none"/>
        <c:tickLblPos val="nextTo"/>
        <c:txPr>
          <a:bodyPr/>
          <a:lstStyle/>
          <a:p>
            <a:pPr>
              <a:defRPr sz="1200"/>
            </a:pPr>
            <a:endParaRPr lang="en-US"/>
          </a:p>
        </c:txPr>
        <c:crossAx val="65255680"/>
        <c:crosses val="autoZero"/>
        <c:crossBetween val="between"/>
      </c:valAx>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0.93228</cdr:y>
    </cdr:from>
    <cdr:to>
      <cdr:x>0.17699</cdr:x>
      <cdr:y>1</cdr:y>
    </cdr:to>
    <cdr:sp macro="" textlink="">
      <cdr:nvSpPr>
        <cdr:cNvPr id="2" name="TextBox 1"/>
        <cdr:cNvSpPr txBox="1"/>
      </cdr:nvSpPr>
      <cdr:spPr>
        <a:xfrm xmlns:a="http://schemas.openxmlformats.org/drawingml/2006/main">
          <a:off x="0" y="5807529"/>
          <a:ext cx="1517247" cy="4218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GB" sz="1200" b="1" dirty="0"/>
            <a:t>Number of respondents: 249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F198B-F1DC-42C4-A6C8-C2E3F642AE29}" type="datetimeFigureOut">
              <a:rPr lang="en-GB" smtClean="0"/>
              <a:t>25/01/2024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F00D8-829A-43B6-B357-102001C1D34E}" type="slidenum">
              <a:rPr lang="en-GB" smtClean="0"/>
              <a:t>‹#›</a:t>
            </a:fld>
            <a:endParaRPr lang="en-GB"/>
          </a:p>
        </p:txBody>
      </p:sp>
    </p:spTree>
    <p:extLst>
      <p:ext uri="{BB962C8B-B14F-4D97-AF65-F5344CB8AC3E}">
        <p14:creationId xmlns:p14="http://schemas.microsoft.com/office/powerpoint/2010/main" val="359241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0750-AD79-4DFA-B7ED-3D661547D58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28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84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Integration test site NHSE funded Integration Centre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AAA86-58BF-42A0-BFA8-CC8998285B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53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115" marR="0" lvl="0" indent="-285115"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Most NENC CCGs have significantly higher rates of A&amp;E attendances across all age ranges compared to the England average. With exception of two CCG areas, though rates are increasing.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GB" dirty="0"/>
          </a:p>
        </p:txBody>
      </p:sp>
      <p:sp>
        <p:nvSpPr>
          <p:cNvPr id="4" name="Slide Number Placeholder 3"/>
          <p:cNvSpPr>
            <a:spLocks noGrp="1"/>
          </p:cNvSpPr>
          <p:nvPr>
            <p:ph type="sldNum" sz="quarter" idx="5"/>
          </p:nvPr>
        </p:nvSpPr>
        <p:spPr/>
        <p:txBody>
          <a:bodyPr/>
          <a:lstStyle/>
          <a:p>
            <a:fld id="{6C7F00D8-829A-43B6-B357-102001C1D34E}" type="slidenum">
              <a:rPr lang="en-GB" smtClean="0"/>
              <a:t>13</a:t>
            </a:fld>
            <a:endParaRPr lang="en-GB"/>
          </a:p>
        </p:txBody>
      </p:sp>
    </p:spTree>
    <p:extLst>
      <p:ext uri="{BB962C8B-B14F-4D97-AF65-F5344CB8AC3E}">
        <p14:creationId xmlns:p14="http://schemas.microsoft.com/office/powerpoint/2010/main" val="65317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Multitude of providers/organisations to negotiate with/include in discussions</a:t>
            </a:r>
          </a:p>
          <a:p>
            <a:endParaRPr lang="en-GB" dirty="0"/>
          </a:p>
          <a:p>
            <a:r>
              <a:rPr lang="en-GB" dirty="0"/>
              <a:t>The arrows can go everywhere reflecting the multiple different pathways</a:t>
            </a:r>
          </a:p>
        </p:txBody>
      </p:sp>
      <p:sp>
        <p:nvSpPr>
          <p:cNvPr id="4" name="Slide Number Placeholder 3"/>
          <p:cNvSpPr>
            <a:spLocks noGrp="1"/>
          </p:cNvSpPr>
          <p:nvPr>
            <p:ph type="sldNum" sz="quarter" idx="5"/>
          </p:nvPr>
        </p:nvSpPr>
        <p:spPr/>
        <p:txBody>
          <a:bodyPr/>
          <a:lstStyle/>
          <a:p>
            <a:fld id="{6C7F00D8-829A-43B6-B357-102001C1D34E}" type="slidenum">
              <a:rPr lang="en-GB" smtClean="0"/>
              <a:t>14</a:t>
            </a:fld>
            <a:endParaRPr lang="en-GB"/>
          </a:p>
        </p:txBody>
      </p:sp>
    </p:spTree>
    <p:extLst>
      <p:ext uri="{BB962C8B-B14F-4D97-AF65-F5344CB8AC3E}">
        <p14:creationId xmlns:p14="http://schemas.microsoft.com/office/powerpoint/2010/main" val="122960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56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174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35149" y="1203325"/>
            <a:ext cx="6265863" cy="384721"/>
          </a:xfrm>
        </p:spPr>
        <p:txBody>
          <a:bodyPr bIns="0" anchor="t" anchorCtr="0"/>
          <a:lstStyle>
            <a:lvl1pPr>
              <a:defRPr>
                <a:solidFill>
                  <a:schemeClr val="tx2"/>
                </a:solidFill>
              </a:defRPr>
            </a:lvl1pPr>
          </a:lstStyle>
          <a:p>
            <a:r>
              <a:rPr lang="en-US" dirty="0"/>
              <a:t>Clinical Networks</a:t>
            </a:r>
            <a:endParaRPr lang="en-GB" dirty="0"/>
          </a:p>
        </p:txBody>
      </p:sp>
      <p:sp>
        <p:nvSpPr>
          <p:cNvPr id="5" name="TextBox 4"/>
          <p:cNvSpPr txBox="1"/>
          <p:nvPr userDrawn="1"/>
        </p:nvSpPr>
        <p:spPr>
          <a:xfrm>
            <a:off x="0" y="4659982"/>
            <a:ext cx="9144000" cy="307777"/>
          </a:xfrm>
          <a:prstGeom prst="rect">
            <a:avLst/>
          </a:prstGeom>
          <a:noFill/>
        </p:spPr>
        <p:txBody>
          <a:bodyPr wrap="square" rtlCol="0">
            <a:spAutoFit/>
          </a:bodyPr>
          <a:lstStyle/>
          <a:p>
            <a:pPr algn="ctr"/>
            <a:r>
              <a:rPr lang="en-US" sz="1400" b="1" dirty="0">
                <a:solidFill>
                  <a:schemeClr val="bg1"/>
                </a:solidFill>
              </a:rPr>
              <a:t>Follow us @</a:t>
            </a:r>
            <a:r>
              <a:rPr lang="en-US" sz="1400" b="1" dirty="0" err="1">
                <a:solidFill>
                  <a:schemeClr val="bg1"/>
                </a:solidFill>
              </a:rPr>
              <a:t>EveryChildNENC</a:t>
            </a:r>
            <a:endParaRPr lang="en-GB" sz="1400" b="1" dirty="0">
              <a:solidFill>
                <a:schemeClr val="bg1"/>
              </a:solidFill>
            </a:endParaRPr>
          </a:p>
        </p:txBody>
      </p:sp>
      <p:sp>
        <p:nvSpPr>
          <p:cNvPr id="7" name="Text Placeholder 6"/>
          <p:cNvSpPr>
            <a:spLocks noGrp="1"/>
          </p:cNvSpPr>
          <p:nvPr>
            <p:ph type="body" sz="quarter" idx="10" hasCustomPrompt="1"/>
          </p:nvPr>
        </p:nvSpPr>
        <p:spPr>
          <a:xfrm>
            <a:off x="1835149" y="1563638"/>
            <a:ext cx="6265863" cy="384721"/>
          </a:xfrm>
        </p:spPr>
        <p:txBody>
          <a:bodyPr wrap="square" bIns="0">
            <a:spAutoFit/>
          </a:bodyPr>
          <a:lstStyle>
            <a:lvl1pPr marL="0" indent="0">
              <a:buNone/>
              <a:defRPr sz="2200">
                <a:solidFill>
                  <a:schemeClr val="tx2"/>
                </a:solidFill>
              </a:defRPr>
            </a:lvl1pPr>
          </a:lstStyle>
          <a:p>
            <a:pPr lvl="0"/>
            <a:r>
              <a:rPr lang="en-US" dirty="0"/>
              <a:t>Child Health and Wellbeing Network</a:t>
            </a:r>
            <a:endParaRPr lang="en-GB" dirty="0"/>
          </a:p>
        </p:txBody>
      </p:sp>
      <p:sp>
        <p:nvSpPr>
          <p:cNvPr id="9" name="Text Placeholder 8"/>
          <p:cNvSpPr>
            <a:spLocks noGrp="1"/>
          </p:cNvSpPr>
          <p:nvPr>
            <p:ph type="body" sz="quarter" idx="11" hasCustomPrompt="1"/>
          </p:nvPr>
        </p:nvSpPr>
        <p:spPr>
          <a:xfrm>
            <a:off x="1833579" y="1923678"/>
            <a:ext cx="6267433" cy="292388"/>
          </a:xfrm>
        </p:spPr>
        <p:txBody>
          <a:bodyPr wrap="square" bIns="0">
            <a:spAutoFit/>
          </a:bodyPr>
          <a:lstStyle>
            <a:lvl1pPr marL="0" indent="0">
              <a:buNone/>
              <a:defRPr/>
            </a:lvl1pPr>
          </a:lstStyle>
          <a:p>
            <a:pPr lvl="0"/>
            <a:r>
              <a:rPr lang="en-US" dirty="0"/>
              <a:t>Subtitle</a:t>
            </a:r>
            <a:endParaRPr lang="en-GB" dirty="0"/>
          </a:p>
        </p:txBody>
      </p:sp>
    </p:spTree>
    <p:extLst>
      <p:ext uri="{BB962C8B-B14F-4D97-AF65-F5344CB8AC3E}">
        <p14:creationId xmlns:p14="http://schemas.microsoft.com/office/powerpoint/2010/main" val="45234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3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9525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0" y="1787786"/>
            <a:ext cx="9144000" cy="461665"/>
          </a:xfrm>
          <a:noFill/>
        </p:spPr>
        <p:txBody>
          <a:bodyPr/>
          <a:lstStyle>
            <a:lvl1pPr algn="ctr">
              <a:defRPr sz="24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8007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50" y="1203326"/>
            <a:ext cx="6265863" cy="384721"/>
          </a:xfrm>
        </p:spPr>
        <p:txBody>
          <a:bodyPr bIns="0" anchor="t" anchorCtr="0"/>
          <a:lstStyle>
            <a:lvl1pPr>
              <a:defRPr>
                <a:solidFill>
                  <a:schemeClr val="tx2"/>
                </a:solidFill>
              </a:defRPr>
            </a:lvl1pPr>
          </a:lstStyle>
          <a:p>
            <a:endParaRPr lang="en-GB" dirty="0"/>
          </a:p>
        </p:txBody>
      </p:sp>
      <p:sp>
        <p:nvSpPr>
          <p:cNvPr id="5" name="TextBox 4"/>
          <p:cNvSpPr txBox="1"/>
          <p:nvPr userDrawn="1"/>
        </p:nvSpPr>
        <p:spPr>
          <a:xfrm>
            <a:off x="0" y="4659982"/>
            <a:ext cx="9144000" cy="307777"/>
          </a:xfrm>
          <a:prstGeom prst="rect">
            <a:avLst/>
          </a:prstGeom>
          <a:noFill/>
        </p:spPr>
        <p:txBody>
          <a:bodyPr wrap="square" rtlCol="0">
            <a:spAutoFit/>
          </a:bodyPr>
          <a:lstStyle/>
          <a:p>
            <a:pPr algn="ctr"/>
            <a:r>
              <a:rPr lang="en-US" sz="1400" b="1" dirty="0">
                <a:solidFill>
                  <a:schemeClr val="bg1"/>
                </a:solidFill>
              </a:rPr>
              <a:t>Follow us @</a:t>
            </a:r>
            <a:r>
              <a:rPr lang="en-US" sz="1400" b="1" dirty="0" err="1">
                <a:solidFill>
                  <a:schemeClr val="bg1"/>
                </a:solidFill>
              </a:rPr>
              <a:t>EveryChildNENC</a:t>
            </a:r>
            <a:endParaRPr lang="en-GB" sz="1400" b="1" dirty="0">
              <a:solidFill>
                <a:schemeClr val="bg1"/>
              </a:solidFill>
            </a:endParaRPr>
          </a:p>
        </p:txBody>
      </p:sp>
      <p:sp>
        <p:nvSpPr>
          <p:cNvPr id="7" name="Text Placeholder 6"/>
          <p:cNvSpPr>
            <a:spLocks noGrp="1"/>
          </p:cNvSpPr>
          <p:nvPr>
            <p:ph type="body" sz="quarter" idx="10"/>
          </p:nvPr>
        </p:nvSpPr>
        <p:spPr>
          <a:xfrm>
            <a:off x="1835150" y="1563639"/>
            <a:ext cx="6265863" cy="384721"/>
          </a:xfrm>
        </p:spPr>
        <p:txBody>
          <a:bodyPr wrap="square" bIns="0">
            <a:spAutoFit/>
          </a:bodyPr>
          <a:lstStyle>
            <a:lvl1pPr marL="0" indent="0">
              <a:buNone/>
              <a:defRPr sz="2200">
                <a:solidFill>
                  <a:schemeClr val="tx2"/>
                </a:solidFill>
              </a:defRPr>
            </a:lvl1pPr>
          </a:lstStyle>
          <a:p>
            <a:pPr lvl="0"/>
            <a:endParaRPr lang="en-GB" dirty="0"/>
          </a:p>
        </p:txBody>
      </p:sp>
      <p:sp>
        <p:nvSpPr>
          <p:cNvPr id="9" name="Text Placeholder 8"/>
          <p:cNvSpPr>
            <a:spLocks noGrp="1"/>
          </p:cNvSpPr>
          <p:nvPr>
            <p:ph type="body" sz="quarter" idx="11" hasCustomPrompt="1"/>
          </p:nvPr>
        </p:nvSpPr>
        <p:spPr>
          <a:xfrm>
            <a:off x="1833580" y="1923678"/>
            <a:ext cx="6267433" cy="292388"/>
          </a:xfrm>
        </p:spPr>
        <p:txBody>
          <a:bodyPr wrap="square" bIns="0">
            <a:spAutoFit/>
          </a:bodyPr>
          <a:lstStyle>
            <a:lvl1pPr marL="0" indent="0">
              <a:buNone/>
              <a:defRPr/>
            </a:lvl1pPr>
          </a:lstStyle>
          <a:p>
            <a:pPr lvl="0"/>
            <a:r>
              <a:rPr lang="en-US" dirty="0"/>
              <a:t>Subtitle</a:t>
            </a:r>
            <a:endParaRPr lang="en-GB" dirty="0"/>
          </a:p>
        </p:txBody>
      </p:sp>
    </p:spTree>
    <p:extLst>
      <p:ext uri="{BB962C8B-B14F-4D97-AF65-F5344CB8AC3E}">
        <p14:creationId xmlns:p14="http://schemas.microsoft.com/office/powerpoint/2010/main" val="1009465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88" y="700704"/>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8" y="1203325"/>
            <a:ext cx="7058025" cy="3600673"/>
          </a:xfrm>
        </p:spPr>
        <p:txBody>
          <a:bodyPr/>
          <a:lstStyle>
            <a:lvl2pPr>
              <a:defRPr>
                <a:solidFill>
                  <a:schemeClr val="tx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66333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49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787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94F0-3711-4D6F-B642-7912BF57BC0C}"/>
              </a:ext>
            </a:extLst>
          </p:cNvPr>
          <p:cNvSpPr>
            <a:spLocks noGrp="1"/>
          </p:cNvSpPr>
          <p:nvPr>
            <p:ph type="ctrTitle"/>
          </p:nvPr>
        </p:nvSpPr>
        <p:spPr>
          <a:xfrm>
            <a:off x="1143000" y="1155145"/>
            <a:ext cx="6858000" cy="1477328"/>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3CA3EBC-B30A-42E6-A394-913DC9383297}"/>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EDBE32-9444-4DF7-BE0E-9561BDBCEB27}"/>
              </a:ext>
            </a:extLst>
          </p:cNvPr>
          <p:cNvSpPr>
            <a:spLocks noGrp="1"/>
          </p:cNvSpPr>
          <p:nvPr>
            <p:ph type="dt" sz="half" idx="10"/>
          </p:nvPr>
        </p:nvSpPr>
        <p:spPr/>
        <p:txBody>
          <a:bodyPr/>
          <a:lstStyle/>
          <a:p>
            <a:fld id="{98E4BE1D-56C9-4F03-9423-6E9F1DBA1E25}" type="datetimeFigureOut">
              <a:rPr lang="en-GB" smtClean="0"/>
              <a:t>25/01/2024</a:t>
            </a:fld>
            <a:endParaRPr lang="en-GB"/>
          </a:p>
        </p:txBody>
      </p:sp>
      <p:sp>
        <p:nvSpPr>
          <p:cNvPr id="5" name="Footer Placeholder 4">
            <a:extLst>
              <a:ext uri="{FF2B5EF4-FFF2-40B4-BE49-F238E27FC236}">
                <a16:creationId xmlns:a16="http://schemas.microsoft.com/office/drawing/2014/main" id="{D5AB04C2-3077-44AA-9223-630A623B33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2DF9B8-77B3-4EDE-ACE0-DC937930163A}"/>
              </a:ext>
            </a:extLst>
          </p:cNvPr>
          <p:cNvSpPr>
            <a:spLocks noGrp="1"/>
          </p:cNvSpPr>
          <p:nvPr>
            <p:ph type="sldNum" sz="quarter" idx="12"/>
          </p:nvPr>
        </p:nvSpPr>
        <p:spPr/>
        <p:txBody>
          <a:bodyPr/>
          <a:lstStyle/>
          <a:p>
            <a:fld id="{592FC021-3AAB-402F-BEA6-A27361AFA569}" type="slidenum">
              <a:rPr lang="en-GB" smtClean="0"/>
              <a:t>‹#›</a:t>
            </a:fld>
            <a:endParaRPr lang="en-GB"/>
          </a:p>
        </p:txBody>
      </p:sp>
    </p:spTree>
    <p:extLst>
      <p:ext uri="{BB962C8B-B14F-4D97-AF65-F5344CB8AC3E}">
        <p14:creationId xmlns:p14="http://schemas.microsoft.com/office/powerpoint/2010/main" val="120462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0" y="1562043"/>
            <a:ext cx="9144000" cy="732848"/>
          </a:xfrm>
          <a:noFill/>
        </p:spPr>
        <p:txBody>
          <a:bodyPr/>
          <a:lstStyle>
            <a:lvl1pPr algn="ctr">
              <a:defRPr sz="24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626299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9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88" y="700703"/>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7" y="1203324"/>
            <a:ext cx="7058025" cy="3600673"/>
          </a:xfrm>
        </p:spPr>
        <p:txBody>
          <a:bodyPr/>
          <a:lstStyle>
            <a:lvl2pPr>
              <a:defRPr>
                <a:solidFill>
                  <a:schemeClr val="tx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1888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19100" y="389192"/>
            <a:ext cx="8305800" cy="259687"/>
          </a:xfrm>
        </p:spPr>
        <p:txBody>
          <a:bodyPr lIns="0" tIns="0" rIns="0" bIns="0"/>
          <a:lstStyle>
            <a:lvl1pPr>
              <a:defRPr sz="1688" b="0" i="0">
                <a:solidFill>
                  <a:srgbClr val="1F3863"/>
                </a:solidFill>
                <a:latin typeface="Calibri Light"/>
                <a:cs typeface="Calibri Light"/>
              </a:defRPr>
            </a:lvl1pPr>
          </a:lstStyle>
          <a:p>
            <a:endParaRPr/>
          </a:p>
        </p:txBody>
      </p:sp>
      <p:sp>
        <p:nvSpPr>
          <p:cNvPr id="3" name="Holder 3"/>
          <p:cNvSpPr>
            <a:spLocks noGrp="1"/>
          </p:cNvSpPr>
          <p:nvPr>
            <p:ph sz="half" idx="2"/>
          </p:nvPr>
        </p:nvSpPr>
        <p:spPr>
          <a:xfrm>
            <a:off x="457200" y="1183006"/>
            <a:ext cx="3977640" cy="2077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6"/>
            <a:ext cx="3977640" cy="2077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95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288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B186BC6-E01B-4083-8571-838E35C9B95E}" type="datetimeFigureOut">
              <a:rPr lang="en-GB" smtClean="0"/>
              <a:t>25/01/2024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F631C2-18C8-43C1-846B-70BDEFF5C4EC}" type="slidenum">
              <a:rPr lang="en-GB" smtClean="0"/>
              <a:t>‹#›</a:t>
            </a:fld>
            <a:endParaRPr lang="en-GB"/>
          </a:p>
        </p:txBody>
      </p:sp>
    </p:spTree>
    <p:extLst>
      <p:ext uri="{BB962C8B-B14F-4D97-AF65-F5344CB8AC3E}">
        <p14:creationId xmlns:p14="http://schemas.microsoft.com/office/powerpoint/2010/main" val="186462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86BC6-E01B-4083-8571-838E35C9B95E}" type="datetimeFigureOut">
              <a:rPr lang="en-GB" smtClean="0"/>
              <a:t>25/01/2024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F631C2-18C8-43C1-846B-70BDEFF5C4EC}" type="slidenum">
              <a:rPr lang="en-GB" smtClean="0"/>
              <a:t>‹#›</a:t>
            </a:fld>
            <a:endParaRPr lang="en-GB"/>
          </a:p>
        </p:txBody>
      </p:sp>
    </p:spTree>
    <p:extLst>
      <p:ext uri="{BB962C8B-B14F-4D97-AF65-F5344CB8AC3E}">
        <p14:creationId xmlns:p14="http://schemas.microsoft.com/office/powerpoint/2010/main" val="424761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186BC6-E01B-4083-8571-838E35C9B95E}" type="datetimeFigureOut">
              <a:rPr lang="en-GB" smtClean="0"/>
              <a:t>25/01/2024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F631C2-18C8-43C1-846B-70BDEFF5C4EC}" type="slidenum">
              <a:rPr lang="en-GB" smtClean="0"/>
              <a:t>‹#›</a:t>
            </a:fld>
            <a:endParaRPr lang="en-GB"/>
          </a:p>
        </p:txBody>
      </p:sp>
    </p:spTree>
    <p:extLst>
      <p:ext uri="{BB962C8B-B14F-4D97-AF65-F5344CB8AC3E}">
        <p14:creationId xmlns:p14="http://schemas.microsoft.com/office/powerpoint/2010/main" val="328717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B186BC6-E01B-4083-8571-838E35C9B95E}" type="datetimeFigureOut">
              <a:rPr lang="en-GB" smtClean="0"/>
              <a:t>25/01/2024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F631C2-18C8-43C1-846B-70BDEFF5C4EC}" type="slidenum">
              <a:rPr lang="en-GB" smtClean="0"/>
              <a:t>‹#›</a:t>
            </a:fld>
            <a:endParaRPr lang="en-GB"/>
          </a:p>
        </p:txBody>
      </p:sp>
    </p:spTree>
    <p:extLst>
      <p:ext uri="{BB962C8B-B14F-4D97-AF65-F5344CB8AC3E}">
        <p14:creationId xmlns:p14="http://schemas.microsoft.com/office/powerpoint/2010/main" val="421948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203325"/>
            <a:ext cx="6265863" cy="384721"/>
          </a:xfrm>
        </p:spPr>
        <p:txBody>
          <a:bodyPr bIns="0" anchor="t" anchorCtr="0"/>
          <a:lstStyle>
            <a:lvl1pPr>
              <a:defRPr>
                <a:solidFill>
                  <a:schemeClr val="tx2"/>
                </a:solidFill>
              </a:defRPr>
            </a:lvl1pPr>
          </a:lstStyle>
          <a:p>
            <a:endParaRPr lang="en-GB" dirty="0"/>
          </a:p>
        </p:txBody>
      </p:sp>
      <p:sp>
        <p:nvSpPr>
          <p:cNvPr id="5" name="TextBox 4"/>
          <p:cNvSpPr txBox="1"/>
          <p:nvPr userDrawn="1"/>
        </p:nvSpPr>
        <p:spPr>
          <a:xfrm>
            <a:off x="0" y="4659982"/>
            <a:ext cx="9144000" cy="307777"/>
          </a:xfrm>
          <a:prstGeom prst="rect">
            <a:avLst/>
          </a:prstGeom>
          <a:noFill/>
        </p:spPr>
        <p:txBody>
          <a:bodyPr wrap="square" rtlCol="0">
            <a:spAutoFit/>
          </a:bodyPr>
          <a:lstStyle/>
          <a:p>
            <a:pPr algn="ctr"/>
            <a:r>
              <a:rPr lang="en-US" sz="1400" b="1" dirty="0">
                <a:solidFill>
                  <a:schemeClr val="bg1"/>
                </a:solidFill>
              </a:rPr>
              <a:t>Follow us @</a:t>
            </a:r>
            <a:r>
              <a:rPr lang="en-US" sz="1400" b="1" dirty="0" err="1">
                <a:solidFill>
                  <a:schemeClr val="bg1"/>
                </a:solidFill>
              </a:rPr>
              <a:t>EveryChildNENC</a:t>
            </a:r>
            <a:endParaRPr lang="en-GB" sz="1400" b="1" dirty="0">
              <a:solidFill>
                <a:schemeClr val="bg1"/>
              </a:solidFill>
            </a:endParaRPr>
          </a:p>
        </p:txBody>
      </p:sp>
      <p:sp>
        <p:nvSpPr>
          <p:cNvPr id="7" name="Text Placeholder 6"/>
          <p:cNvSpPr>
            <a:spLocks noGrp="1"/>
          </p:cNvSpPr>
          <p:nvPr>
            <p:ph type="body" sz="quarter" idx="10"/>
          </p:nvPr>
        </p:nvSpPr>
        <p:spPr>
          <a:xfrm>
            <a:off x="1835149" y="1563638"/>
            <a:ext cx="6265863" cy="384721"/>
          </a:xfrm>
        </p:spPr>
        <p:txBody>
          <a:bodyPr wrap="square" bIns="0">
            <a:spAutoFit/>
          </a:bodyPr>
          <a:lstStyle>
            <a:lvl1pPr marL="0" indent="0">
              <a:buNone/>
              <a:defRPr sz="2200">
                <a:solidFill>
                  <a:schemeClr val="tx2"/>
                </a:solidFill>
              </a:defRPr>
            </a:lvl1pPr>
          </a:lstStyle>
          <a:p>
            <a:pPr lvl="0"/>
            <a:endParaRPr lang="en-GB" dirty="0"/>
          </a:p>
        </p:txBody>
      </p:sp>
      <p:sp>
        <p:nvSpPr>
          <p:cNvPr id="9" name="Text Placeholder 8"/>
          <p:cNvSpPr>
            <a:spLocks noGrp="1"/>
          </p:cNvSpPr>
          <p:nvPr>
            <p:ph type="body" sz="quarter" idx="11" hasCustomPrompt="1"/>
          </p:nvPr>
        </p:nvSpPr>
        <p:spPr>
          <a:xfrm>
            <a:off x="1833579" y="1923678"/>
            <a:ext cx="6267433" cy="292388"/>
          </a:xfrm>
        </p:spPr>
        <p:txBody>
          <a:bodyPr wrap="square" bIns="0">
            <a:spAutoFit/>
          </a:bodyPr>
          <a:lstStyle>
            <a:lvl1pPr marL="0" indent="0">
              <a:buNone/>
              <a:defRPr/>
            </a:lvl1pPr>
          </a:lstStyle>
          <a:p>
            <a:pPr lvl="0"/>
            <a:r>
              <a:rPr lang="en-US" dirty="0"/>
              <a:t>Subtitle</a:t>
            </a:r>
            <a:endParaRPr lang="en-GB" dirty="0"/>
          </a:p>
        </p:txBody>
      </p:sp>
    </p:spTree>
    <p:extLst>
      <p:ext uri="{BB962C8B-B14F-4D97-AF65-F5344CB8AC3E}">
        <p14:creationId xmlns:p14="http://schemas.microsoft.com/office/powerpoint/2010/main" val="378845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88" y="700703"/>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7" y="1203324"/>
            <a:ext cx="7058025" cy="3600673"/>
          </a:xfrm>
        </p:spPr>
        <p:txBody>
          <a:bodyPr/>
          <a:lstStyle>
            <a:lvl2pPr>
              <a:defRPr>
                <a:solidFill>
                  <a:schemeClr val="tx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9766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988" y="700703"/>
            <a:ext cx="7058025" cy="430887"/>
          </a:xfrm>
          <a:prstGeom prst="rect">
            <a:avLst/>
          </a:prstGeom>
        </p:spPr>
        <p:txBody>
          <a:bodyPr vert="horz" wrap="square" lIns="91440" tIns="45720" rIns="91440" bIns="45720" rtlCol="0" anchor="b"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1042988" y="1203598"/>
            <a:ext cx="705802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0210767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spcBef>
          <a:spcPct val="0"/>
        </a:spcBef>
        <a:buNone/>
        <a:defRPr sz="2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988" y="700703"/>
            <a:ext cx="7058025" cy="430887"/>
          </a:xfrm>
          <a:prstGeom prst="rect">
            <a:avLst/>
          </a:prstGeom>
        </p:spPr>
        <p:txBody>
          <a:bodyPr vert="horz" wrap="square" lIns="91440" tIns="45720" rIns="91440" bIns="45720" rtlCol="0" anchor="b"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1042988" y="1203598"/>
            <a:ext cx="705802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6190965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spcBef>
          <a:spcPct val="0"/>
        </a:spcBef>
        <a:buNone/>
        <a:defRPr sz="2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988" y="700704"/>
            <a:ext cx="7058025" cy="430887"/>
          </a:xfrm>
          <a:prstGeom prst="rect">
            <a:avLst/>
          </a:prstGeom>
        </p:spPr>
        <p:txBody>
          <a:bodyPr vert="horz" wrap="square" lIns="91440" tIns="45720" rIns="91440" bIns="45720" rtlCol="0" anchor="b"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1042988" y="1203598"/>
            <a:ext cx="705802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46249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lgn="l" defTabSz="914378" rtl="0" eaLnBrk="1" latinLnBrk="0" hangingPunct="1">
        <a:spcBef>
          <a:spcPct val="0"/>
        </a:spcBef>
        <a:buNone/>
        <a:defRPr sz="2200" b="1" kern="1200">
          <a:solidFill>
            <a:schemeClr val="tx2"/>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5439"/>
            <a:ext cx="9144000" cy="640515"/>
          </a:xfrm>
          <a:prstGeom prst="rect">
            <a:avLst/>
          </a:prstGeom>
          <a:solidFill>
            <a:schemeClr val="tx2"/>
          </a:solidFill>
        </p:spPr>
        <p:txBody>
          <a:bodyPr vert="horz" lIns="216000" tIns="180000" rIns="216000" bIns="180000" rtlCol="0" anchor="ctr">
            <a:spAutoFit/>
          </a:bodyPr>
          <a:lstStyle/>
          <a:p>
            <a:r>
              <a:rPr lang="en-US"/>
              <a:t>Click to edit Master title style</a:t>
            </a:r>
            <a:endParaRPr lang="en-GB"/>
          </a:p>
        </p:txBody>
      </p:sp>
      <p:sp>
        <p:nvSpPr>
          <p:cNvPr id="3" name="Text Placeholder 2"/>
          <p:cNvSpPr>
            <a:spLocks noGrp="1"/>
          </p:cNvSpPr>
          <p:nvPr>
            <p:ph type="body" idx="1"/>
          </p:nvPr>
        </p:nvSpPr>
        <p:spPr>
          <a:xfrm>
            <a:off x="0" y="675009"/>
            <a:ext cx="9144000" cy="3394472"/>
          </a:xfrm>
          <a:prstGeom prst="rect">
            <a:avLst/>
          </a:prstGeom>
        </p:spPr>
        <p:txBody>
          <a:bodyPr vert="horz" lIns="216000" tIns="0" rIns="216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873324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l" defTabSz="685800" rtl="0" eaLnBrk="1" latinLnBrk="0" hangingPunct="1">
        <a:spcBef>
          <a:spcPct val="0"/>
        </a:spcBef>
        <a:buNone/>
        <a:defRPr sz="1800" kern="1200">
          <a:solidFill>
            <a:schemeClr val="bg1"/>
          </a:solidFill>
          <a:latin typeface="+mj-lt"/>
          <a:ea typeface="+mj-ea"/>
          <a:cs typeface="+mj-cs"/>
        </a:defRPr>
      </a:lvl1pPr>
    </p:titleStyle>
    <p:bodyStyle>
      <a:lvl1pPr marL="214313" indent="-214313"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enc-healthiertogether.nhs.uk/parentscarers/worried-your-child-unwell/bronchiolitis" TargetMode="Externa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hyperlink" Target="https://gbr01.safelinks.protection.outlook.com/?url=https%3A%2F%2Fwww.nenc-healthiertogether.nhs.uk%2Fapplication%2Ffiles%2F9316%2F4803%2F9033%2FLOB_Clickable_version.pdf&amp;data=05%7C01%7Chcorlett%40nhs.net%7Cc79e7c2ccadc469cd65008dbb50d242a%7C37c354b285b047f5b22207b48d774ee3%7C0%7C0%7C638302840259859102%7CUnknown%7CTWFpbGZsb3d8eyJWIjoiMC4wLjAwMDAiLCJQIjoiV2luMzIiLCJBTiI6Ik1haWwiLCJXVCI6Mn0%3D%7C3000%7C%7C%7C&amp;sdata=7mXxnNNhK3VvMxhuduQNRmwTISaA6AVQlVkY6CfQDks%3D&amp;reserved=0"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nc-healthiertogether.nhs.uk/parentscarers/allergies-and-intolerances/cows-milk-allergy-what-cows-milk-allergy" TargetMode="External"/><Relationship Id="rId2" Type="http://schemas.openxmlformats.org/officeDocument/2006/relationships/hyperlink" Target="https://www.nenc-healthiertogether.nhs.uk/parentscarers/tips-guides-and-resources-parents-and-caregivers/child-unwell-ok-go-nurseryschool" TargetMode="External"/><Relationship Id="rId1" Type="http://schemas.openxmlformats.org/officeDocument/2006/relationships/slideLayout" Target="../slideLayouts/slideLayout7.xml"/><Relationship Id="rId5" Type="http://schemas.openxmlformats.org/officeDocument/2006/relationships/hyperlink" Target="https://www.nenc-healthiertogether.nhs.uk/health-for-young-people" TargetMode="External"/><Relationship Id="rId4" Type="http://schemas.openxmlformats.org/officeDocument/2006/relationships/hyperlink" Target="https://www.nenc-healthiertogether.nhs.uk/parentscarers/worried-about-daily-lif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hyperlink" Target="https://www.nenc-healthiertogether.nhs.uk/resources/promotional-material" TargetMode="Externa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nhs.us14.list-manage.com/track/click?u=abe0990af93424e09cb36ac79&amp;id=f91a4e93f8&amp;e=d4fb3f3eb5" TargetMode="External"/><Relationship Id="rId2" Type="http://schemas.openxmlformats.org/officeDocument/2006/relationships/hyperlink" Target="https://www.nenc-healthiertogether.nhs.uk/" TargetMode="External"/><Relationship Id="rId1" Type="http://schemas.openxmlformats.org/officeDocument/2006/relationships/slideLayout" Target="../slideLayouts/slideLayout2.xml"/><Relationship Id="rId4" Type="http://schemas.openxmlformats.org/officeDocument/2006/relationships/hyperlink" Target="https://nhs.us14.list-manage.com/track/click?u=abe0990af93424e09cb36ac79&amp;id=4b4f566edb&amp;e=d4fb3f3eb5"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mailto:laura.cassidy8@nhs.net" TargetMode="Externa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hyperlink" Target="https://forms.gle/gG11zhr2Z8VLU2db9"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mailto:england.northernchildnetwork@nhs.net" TargetMode="Externa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hyperlink" Target="https://www.northeastandnorthcumbriaics.nhs.uk/media/fwmhvlxa/facts-of-life-report-final.pdf"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559E84-B9BC-8EBF-EEBF-1C2EDF2869E1}"/>
              </a:ext>
            </a:extLst>
          </p:cNvPr>
          <p:cNvSpPr>
            <a:spLocks noGrp="1"/>
          </p:cNvSpPr>
          <p:nvPr>
            <p:ph type="title"/>
          </p:nvPr>
        </p:nvSpPr>
        <p:spPr>
          <a:xfrm>
            <a:off x="107504" y="195486"/>
            <a:ext cx="7629757" cy="1165860"/>
          </a:xfrm>
        </p:spPr>
        <p:txBody>
          <a:bodyPr vert="horz" lIns="91440" tIns="45720" rIns="91440" bIns="45720" rtlCol="0" anchor="ctr">
            <a:normAutofit/>
          </a:bodyPr>
          <a:lstStyle/>
          <a:p>
            <a:pPr>
              <a:lnSpc>
                <a:spcPct val="90000"/>
              </a:lnSpc>
            </a:pPr>
            <a:r>
              <a:rPr lang="en-US" sz="3600" kern="1200" dirty="0">
                <a:solidFill>
                  <a:schemeClr val="accent1"/>
                </a:solidFill>
                <a:latin typeface="+mj-lt"/>
                <a:ea typeface="+mj-ea"/>
                <a:cs typeface="+mj-cs"/>
              </a:rPr>
              <a:t>Healthier Together Champions Session </a:t>
            </a:r>
          </a:p>
        </p:txBody>
      </p:sp>
      <p:pic>
        <p:nvPicPr>
          <p:cNvPr id="5" name="Picture 4" descr="A group of people with different colors&#10;&#10;Description automatically generated">
            <a:extLst>
              <a:ext uri="{FF2B5EF4-FFF2-40B4-BE49-F238E27FC236}">
                <a16:creationId xmlns:a16="http://schemas.microsoft.com/office/drawing/2014/main" id="{3D99A623-8ACB-DA43-C0A7-F2FD49864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17" y="1015123"/>
            <a:ext cx="4440966" cy="3113254"/>
          </a:xfrm>
          <a:prstGeom prst="rect">
            <a:avLst/>
          </a:prstGeom>
        </p:spPr>
      </p:pic>
    </p:spTree>
    <p:extLst>
      <p:ext uri="{BB962C8B-B14F-4D97-AF65-F5344CB8AC3E}">
        <p14:creationId xmlns:p14="http://schemas.microsoft.com/office/powerpoint/2010/main" val="2262304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52CD-0A83-4F19-83DB-7B60DC130F0F}"/>
              </a:ext>
            </a:extLst>
          </p:cNvPr>
          <p:cNvSpPr>
            <a:spLocks noGrp="1"/>
          </p:cNvSpPr>
          <p:nvPr>
            <p:ph type="title"/>
          </p:nvPr>
        </p:nvSpPr>
        <p:spPr>
          <a:xfrm>
            <a:off x="199108" y="190391"/>
            <a:ext cx="3364305" cy="677108"/>
          </a:xfrm>
        </p:spPr>
        <p:txBody>
          <a:bodyPr/>
          <a:lstStyle/>
          <a:p>
            <a:r>
              <a:rPr lang="en-GB" dirty="0"/>
              <a:t>What have we done?</a:t>
            </a:r>
            <a:br>
              <a:rPr lang="en-GB" sz="1600" dirty="0">
                <a:cs typeface="Arial"/>
              </a:rPr>
            </a:br>
            <a:endParaRPr lang="en-GB" sz="1600" dirty="0">
              <a:cs typeface="Arial"/>
            </a:endParaRPr>
          </a:p>
        </p:txBody>
      </p:sp>
      <p:pic>
        <p:nvPicPr>
          <p:cNvPr id="4" name="Picture 3">
            <a:extLst>
              <a:ext uri="{FF2B5EF4-FFF2-40B4-BE49-F238E27FC236}">
                <a16:creationId xmlns:a16="http://schemas.microsoft.com/office/drawing/2014/main" id="{BB04A035-1743-43A3-B1A7-DE8E57886FC7}"/>
              </a:ext>
            </a:extLst>
          </p:cNvPr>
          <p:cNvPicPr>
            <a:picLocks noChangeAspect="1"/>
          </p:cNvPicPr>
          <p:nvPr/>
        </p:nvPicPr>
        <p:blipFill>
          <a:blip r:embed="rId2"/>
          <a:stretch>
            <a:fillRect/>
          </a:stretch>
        </p:blipFill>
        <p:spPr>
          <a:xfrm>
            <a:off x="199108" y="987574"/>
            <a:ext cx="3335619" cy="2499742"/>
          </a:xfrm>
          <a:prstGeom prst="rect">
            <a:avLst/>
          </a:prstGeom>
        </p:spPr>
      </p:pic>
      <p:sp>
        <p:nvSpPr>
          <p:cNvPr id="6" name="Content Placeholder 2">
            <a:extLst>
              <a:ext uri="{FF2B5EF4-FFF2-40B4-BE49-F238E27FC236}">
                <a16:creationId xmlns:a16="http://schemas.microsoft.com/office/drawing/2014/main" id="{ACB8D5E9-8849-5B0C-BC03-92CBF105DAA0}"/>
              </a:ext>
            </a:extLst>
          </p:cNvPr>
          <p:cNvSpPr>
            <a:spLocks noGrp="1"/>
          </p:cNvSpPr>
          <p:nvPr>
            <p:ph sz="quarter" idx="10"/>
          </p:nvPr>
        </p:nvSpPr>
        <p:spPr>
          <a:xfrm>
            <a:off x="3534727" y="123478"/>
            <a:ext cx="5301909" cy="5263562"/>
          </a:xfrm>
        </p:spPr>
        <p:txBody>
          <a:bodyPr vert="horz" lIns="91440" tIns="45720" rIns="91440" bIns="45720" rtlCol="0" anchor="t">
            <a:normAutofit fontScale="70000" lnSpcReduction="20000"/>
          </a:bodyPr>
          <a:lstStyle/>
          <a:p>
            <a:pPr>
              <a:buFont typeface="Wingdings" pitchFamily="34" charset="0"/>
              <a:buChar char="ü"/>
            </a:pPr>
            <a:r>
              <a:rPr lang="en-GB" sz="1900" b="0" i="1" dirty="0">
                <a:ea typeface="+mn-lt"/>
                <a:cs typeface="+mn-lt"/>
              </a:rPr>
              <a:t>Youth Board and Network of Network to promote youth voice</a:t>
            </a:r>
            <a:endParaRPr lang="en-US" sz="1900" b="0" dirty="0">
              <a:cs typeface="Arial"/>
            </a:endParaRPr>
          </a:p>
          <a:p>
            <a:pPr>
              <a:buFont typeface="Wingdings" pitchFamily="34" charset="0"/>
              <a:buChar char="ü"/>
            </a:pPr>
            <a:r>
              <a:rPr lang="en-GB" sz="1900" b="0" i="1" dirty="0">
                <a:ea typeface="+mn-lt"/>
                <a:cs typeface="+mn-lt"/>
              </a:rPr>
              <a:t>2 young apprentices worked within our team</a:t>
            </a:r>
            <a:endParaRPr lang="en-GB" sz="1900" b="0" dirty="0">
              <a:cs typeface="Arial"/>
            </a:endParaRPr>
          </a:p>
          <a:p>
            <a:pPr>
              <a:buFont typeface="Wingdings" pitchFamily="34" charset="0"/>
              <a:buChar char="ü"/>
            </a:pPr>
            <a:r>
              <a:rPr lang="en-GB" sz="1900" b="0" i="1" dirty="0">
                <a:ea typeface="+mn-lt"/>
                <a:cs typeface="+mn-lt"/>
              </a:rPr>
              <a:t>Deliver the CYP Transformation programme</a:t>
            </a:r>
          </a:p>
          <a:p>
            <a:pPr>
              <a:buFont typeface="Wingdings" pitchFamily="34" charset="0"/>
              <a:buChar char="ü"/>
            </a:pPr>
            <a:r>
              <a:rPr lang="en-GB" sz="1900" b="0" i="1" dirty="0">
                <a:ea typeface="+mn-lt"/>
                <a:cs typeface="+mn-lt"/>
              </a:rPr>
              <a:t>13 schools accredited </a:t>
            </a:r>
            <a:r>
              <a:rPr lang="en-GB" sz="1900" b="0" i="1" dirty="0">
                <a:cs typeface="Arial"/>
              </a:rPr>
              <a:t>as Beat Asthma Friendly</a:t>
            </a:r>
          </a:p>
          <a:p>
            <a:pPr>
              <a:buFont typeface="Wingdings" pitchFamily="34" charset="0"/>
              <a:buChar char="ü"/>
            </a:pPr>
            <a:r>
              <a:rPr lang="en-GB" sz="1900" b="0" i="1" dirty="0">
                <a:cs typeface="Arial"/>
              </a:rPr>
              <a:t>Healthier Together - over 5,000 children registered</a:t>
            </a:r>
          </a:p>
          <a:p>
            <a:pPr>
              <a:buFont typeface="Wingdings" pitchFamily="34" charset="0"/>
              <a:buChar char="ü"/>
            </a:pPr>
            <a:r>
              <a:rPr lang="en-GB" sz="1900" b="0" i="1" dirty="0">
                <a:cs typeface="Arial"/>
              </a:rPr>
              <a:t>VCSE partnership model to embed initiatives into our most underserved communities – over 25 organisations involved</a:t>
            </a:r>
          </a:p>
          <a:p>
            <a:pPr>
              <a:buFont typeface="Wingdings" pitchFamily="34" charset="0"/>
              <a:buChar char="ü"/>
            </a:pPr>
            <a:r>
              <a:rPr lang="en-GB" sz="1900" b="0" i="1" dirty="0">
                <a:cs typeface="Arial"/>
              </a:rPr>
              <a:t>Over 500 trained in Youth MH First Aid</a:t>
            </a:r>
          </a:p>
          <a:p>
            <a:pPr>
              <a:buFont typeface="Wingdings" panose="05000000000000000000" pitchFamily="2" charset="2"/>
              <a:buChar char="ü"/>
            </a:pPr>
            <a:r>
              <a:rPr lang="en-GB" sz="1900" b="0" i="1" dirty="0">
                <a:cs typeface="Arial"/>
              </a:rPr>
              <a:t>Asthma - Primary Care to Secondary Care and Secondary Care to Tertiary Care pathway downloaded 2918 times &amp; L1 and L2 </a:t>
            </a:r>
            <a:r>
              <a:rPr lang="en-GB" sz="1900" b="0" i="1" dirty="0" err="1">
                <a:cs typeface="Arial"/>
              </a:rPr>
              <a:t>Elearning</a:t>
            </a:r>
            <a:r>
              <a:rPr lang="en-GB" sz="1900" b="0" i="1" dirty="0">
                <a:cs typeface="Arial"/>
              </a:rPr>
              <a:t> for Health Asthma Training accessed by 1261 people </a:t>
            </a:r>
            <a:endParaRPr lang="en-GB" b="0" dirty="0"/>
          </a:p>
          <a:p>
            <a:pPr>
              <a:buFont typeface="Wingdings" pitchFamily="34" charset="0"/>
              <a:buChar char="ü"/>
            </a:pPr>
            <a:r>
              <a:rPr lang="en-GB" sz="1900" b="0" i="1" dirty="0">
                <a:cs typeface="Arial"/>
              </a:rPr>
              <a:t>Network of advisors to support breadth of system</a:t>
            </a:r>
          </a:p>
          <a:p>
            <a:pPr>
              <a:buFont typeface="Wingdings" pitchFamily="34" charset="0"/>
              <a:buChar char="ü"/>
            </a:pPr>
            <a:r>
              <a:rPr lang="en-GB" sz="1900" b="0" i="1" dirty="0">
                <a:cs typeface="Arial"/>
              </a:rPr>
              <a:t>Over 1000 children been part of STAR initiative</a:t>
            </a:r>
          </a:p>
          <a:p>
            <a:pPr>
              <a:buFont typeface="Wingdings" pitchFamily="34" charset="0"/>
              <a:buChar char="ü"/>
            </a:pPr>
            <a:r>
              <a:rPr lang="en-GB" sz="1900" b="0" i="1" dirty="0">
                <a:cs typeface="Arial"/>
              </a:rPr>
              <a:t>12 huddles to share good practice</a:t>
            </a:r>
          </a:p>
          <a:p>
            <a:pPr>
              <a:buFont typeface="Wingdings" pitchFamily="34" charset="0"/>
              <a:buChar char="ü"/>
            </a:pPr>
            <a:r>
              <a:rPr lang="en-GB" sz="1900" b="0" i="1" dirty="0">
                <a:cs typeface="Arial"/>
              </a:rPr>
              <a:t>Attracted new funding into NENC – ARC, ACE,NHSCT</a:t>
            </a:r>
          </a:p>
          <a:p>
            <a:pPr>
              <a:buFont typeface="Wingdings" pitchFamily="34" charset="0"/>
              <a:buChar char="ü"/>
            </a:pPr>
            <a:r>
              <a:rPr lang="en-GB" sz="1900" b="0" i="1" dirty="0">
                <a:cs typeface="Arial"/>
              </a:rPr>
              <a:t>Membership of over 1900</a:t>
            </a:r>
          </a:p>
          <a:p>
            <a:pPr>
              <a:buFont typeface="Wingdings" pitchFamily="34" charset="0"/>
              <a:buChar char="ü"/>
            </a:pPr>
            <a:r>
              <a:rPr lang="en-GB" sz="1900" b="0" i="1" dirty="0">
                <a:cs typeface="Arial"/>
              </a:rPr>
              <a:t>Twitter followers of over 2000 and Facebook more than 400 followers</a:t>
            </a:r>
          </a:p>
          <a:p>
            <a:pPr>
              <a:buFont typeface="Wingdings" pitchFamily="34" charset="0"/>
              <a:buChar char="ü"/>
            </a:pPr>
            <a:r>
              <a:rPr lang="en-GB" sz="1900" b="0" i="1" dirty="0">
                <a:cs typeface="Arial"/>
              </a:rPr>
              <a:t>Twitter reach of over 100,000 impressions in 2023</a:t>
            </a:r>
          </a:p>
          <a:p>
            <a:pPr>
              <a:buFont typeface="Wingdings" pitchFamily="34" charset="0"/>
              <a:buChar char="ü"/>
            </a:pPr>
            <a:r>
              <a:rPr lang="en-GB" sz="1900" b="0" i="1" dirty="0">
                <a:cs typeface="Arial"/>
              </a:rPr>
              <a:t>NENC specific CYP Core20 Toolkit developed and launched</a:t>
            </a:r>
          </a:p>
          <a:p>
            <a:pPr>
              <a:buFont typeface="Wingdings" pitchFamily="34" charset="0"/>
              <a:buChar char="ü"/>
            </a:pPr>
            <a:r>
              <a:rPr lang="en-GB" sz="1900" b="0" i="1" dirty="0">
                <a:cs typeface="Arial"/>
              </a:rPr>
              <a:t>New innovations from new partnerships – poverty proofing in health settings, Sustainable Healthcare Resources, Iterative development to promote sustainability:</a:t>
            </a:r>
            <a:br>
              <a:rPr lang="en-GB" sz="1900" b="0" i="1" dirty="0">
                <a:cs typeface="Arial"/>
              </a:rPr>
            </a:br>
            <a:r>
              <a:rPr lang="en-GB" sz="1900" b="0" i="1" dirty="0">
                <a:cs typeface="Arial"/>
              </a:rPr>
              <a:t>- 4th iteration of poverty proofing</a:t>
            </a:r>
            <a:br>
              <a:rPr lang="en-GB" sz="1900" b="0" i="1" dirty="0">
                <a:cs typeface="Arial"/>
              </a:rPr>
            </a:br>
            <a:r>
              <a:rPr lang="en-GB" sz="1900" b="0" i="1" dirty="0">
                <a:cs typeface="Arial"/>
              </a:rPr>
              <a:t>- 3rd iteration of STAR initiative</a:t>
            </a:r>
            <a:br>
              <a:rPr lang="en-GB" sz="1900" b="0" i="1" dirty="0">
                <a:cs typeface="Arial"/>
              </a:rPr>
            </a:br>
            <a:r>
              <a:rPr lang="en-GB" sz="1900" b="0" i="1" dirty="0">
                <a:cs typeface="Arial"/>
              </a:rPr>
              <a:t>- 2nd iteration of YMHFA</a:t>
            </a:r>
            <a:br>
              <a:rPr lang="en-GB" sz="1900" b="0" i="1" dirty="0">
                <a:cs typeface="Arial"/>
              </a:rPr>
            </a:br>
            <a:br>
              <a:rPr lang="en-GB" b="0" i="1" dirty="0">
                <a:solidFill>
                  <a:srgbClr val="779B2B"/>
                </a:solidFill>
                <a:cs typeface="Arial"/>
              </a:rPr>
            </a:br>
            <a:endParaRPr lang="en-GB" b="0" i="1" dirty="0">
              <a:solidFill>
                <a:srgbClr val="779B2B"/>
              </a:solidFill>
              <a:cs typeface="Arial"/>
            </a:endParaRPr>
          </a:p>
        </p:txBody>
      </p:sp>
    </p:spTree>
    <p:extLst>
      <p:ext uri="{BB962C8B-B14F-4D97-AF65-F5344CB8AC3E}">
        <p14:creationId xmlns:p14="http://schemas.microsoft.com/office/powerpoint/2010/main" val="87910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5584-0B0D-4E73-AAD1-9D57406B18E3}"/>
              </a:ext>
            </a:extLst>
          </p:cNvPr>
          <p:cNvSpPr>
            <a:spLocks noGrp="1"/>
          </p:cNvSpPr>
          <p:nvPr>
            <p:ph type="title"/>
          </p:nvPr>
        </p:nvSpPr>
        <p:spPr>
          <a:xfrm>
            <a:off x="1781690" y="1563638"/>
            <a:ext cx="5580620" cy="862935"/>
          </a:xfrm>
        </p:spPr>
        <p:txBody>
          <a:bodyPr/>
          <a:lstStyle/>
          <a:p>
            <a:r>
              <a:rPr lang="en-GB" sz="3600" dirty="0"/>
              <a:t>Why Healthier Together?</a:t>
            </a:r>
          </a:p>
        </p:txBody>
      </p:sp>
    </p:spTree>
    <p:extLst>
      <p:ext uri="{BB962C8B-B14F-4D97-AF65-F5344CB8AC3E}">
        <p14:creationId xmlns:p14="http://schemas.microsoft.com/office/powerpoint/2010/main" val="8329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0F80-A9D4-409C-B459-6C5E2076EFFE}"/>
              </a:ext>
            </a:extLst>
          </p:cNvPr>
          <p:cNvSpPr>
            <a:spLocks noGrp="1"/>
          </p:cNvSpPr>
          <p:nvPr>
            <p:ph type="title"/>
          </p:nvPr>
        </p:nvSpPr>
        <p:spPr>
          <a:xfrm>
            <a:off x="0" y="154750"/>
            <a:ext cx="8532440" cy="466745"/>
          </a:xfrm>
        </p:spPr>
        <p:txBody>
          <a:bodyPr/>
          <a:lstStyle/>
          <a:p>
            <a:r>
              <a:rPr lang="en-GB" dirty="0"/>
              <a:t>Integration Centre Background – NHSE Test Site – Funded Bid </a:t>
            </a:r>
          </a:p>
        </p:txBody>
      </p:sp>
      <p:pic>
        <p:nvPicPr>
          <p:cNvPr id="4" name="Content Placeholder 3">
            <a:extLst>
              <a:ext uri="{FF2B5EF4-FFF2-40B4-BE49-F238E27FC236}">
                <a16:creationId xmlns:a16="http://schemas.microsoft.com/office/drawing/2014/main" id="{B4398F0D-7CA0-4DAB-80F5-756A5B6E22C3}"/>
              </a:ext>
            </a:extLst>
          </p:cNvPr>
          <p:cNvPicPr>
            <a:picLocks noGrp="1" noChangeAspect="1"/>
          </p:cNvPicPr>
          <p:nvPr>
            <p:ph idx="1"/>
          </p:nvPr>
        </p:nvPicPr>
        <p:blipFill>
          <a:blip r:embed="rId3"/>
          <a:stretch>
            <a:fillRect/>
          </a:stretch>
        </p:blipFill>
        <p:spPr>
          <a:xfrm>
            <a:off x="1222522" y="623067"/>
            <a:ext cx="6229938" cy="4386836"/>
          </a:xfrm>
          <a:prstGeom prst="rect">
            <a:avLst/>
          </a:prstGeom>
          <a:ln>
            <a:noFill/>
          </a:ln>
        </p:spPr>
      </p:pic>
      <p:sp>
        <p:nvSpPr>
          <p:cNvPr id="3" name="Oval 2">
            <a:extLst>
              <a:ext uri="{FF2B5EF4-FFF2-40B4-BE49-F238E27FC236}">
                <a16:creationId xmlns:a16="http://schemas.microsoft.com/office/drawing/2014/main" id="{8DC68A15-07DA-4C4F-B44B-D793D0B329E9}"/>
              </a:ext>
            </a:extLst>
          </p:cNvPr>
          <p:cNvSpPr/>
          <p:nvPr/>
        </p:nvSpPr>
        <p:spPr>
          <a:xfrm>
            <a:off x="4971303" y="2414448"/>
            <a:ext cx="2520280"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278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C256A815-BA0D-2A8D-167A-AB139D1FE72B}"/>
              </a:ext>
            </a:extLst>
          </p:cNvPr>
          <p:cNvPicPr>
            <a:picLocks noChangeAspect="1"/>
          </p:cNvPicPr>
          <p:nvPr/>
        </p:nvPicPr>
        <p:blipFill rotWithShape="1">
          <a:blip r:embed="rId3"/>
          <a:srcRect l="5319" t="7827" r="5699" b="3914"/>
          <a:stretch/>
        </p:blipFill>
        <p:spPr>
          <a:xfrm>
            <a:off x="125899" y="153097"/>
            <a:ext cx="8163286" cy="4560115"/>
          </a:xfrm>
          <a:prstGeom prst="rect">
            <a:avLst/>
          </a:prstGeom>
        </p:spPr>
      </p:pic>
      <p:sp>
        <p:nvSpPr>
          <p:cNvPr id="3" name="TextBox 2">
            <a:extLst>
              <a:ext uri="{FF2B5EF4-FFF2-40B4-BE49-F238E27FC236}">
                <a16:creationId xmlns:a16="http://schemas.microsoft.com/office/drawing/2014/main" id="{ED77F190-E2F7-952A-923D-F906D9A85038}"/>
              </a:ext>
            </a:extLst>
          </p:cNvPr>
          <p:cNvSpPr txBox="1"/>
          <p:nvPr/>
        </p:nvSpPr>
        <p:spPr>
          <a:xfrm>
            <a:off x="7092280" y="1456163"/>
            <a:ext cx="1296144" cy="1015663"/>
          </a:xfrm>
          <a:prstGeom prst="rect">
            <a:avLst/>
          </a:prstGeom>
          <a:solidFill>
            <a:schemeClr val="accent1">
              <a:lumMod val="60000"/>
              <a:lumOff val="40000"/>
            </a:schemeClr>
          </a:solidFill>
          <a:ln w="28575">
            <a:solidFill>
              <a:schemeClr val="tx1">
                <a:lumMod val="90000"/>
                <a:lumOff val="10000"/>
              </a:schemeClr>
            </a:solidFill>
          </a:ln>
          <a:scene3d>
            <a:camera prst="orthographicFront"/>
            <a:lightRig rig="threePt" dir="t"/>
          </a:scene3d>
          <a:sp3d>
            <a:bevelT w="165100" prst="coolSlant"/>
          </a:sp3d>
        </p:spPr>
        <p:txBody>
          <a:bodyPr wrap="square">
            <a:spAutoFit/>
          </a:bodyPr>
          <a:lstStyle/>
          <a:p>
            <a:pPr marR="0" lvl="0" algn="l" defTabSz="914378" rtl="0" eaLnBrk="1" fontAlgn="auto" latinLnBrk="0" hangingPunct="1">
              <a:lnSpc>
                <a:spcPct val="100000"/>
              </a:lnSpc>
              <a:spcBef>
                <a:spcPts val="0"/>
              </a:spcBef>
              <a:spcAft>
                <a:spcPts val="0"/>
              </a:spcAft>
              <a:buClrTx/>
              <a:buSzTx/>
              <a:tabLst/>
              <a:defRPr/>
            </a:pPr>
            <a:r>
              <a:rPr kumimoji="0" lang="en-GB" sz="1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Calibri"/>
              </a:rPr>
              <a:t>Children and young people account for 25% of A&amp;E attendances.</a:t>
            </a:r>
          </a:p>
        </p:txBody>
      </p:sp>
    </p:spTree>
    <p:extLst>
      <p:ext uri="{BB962C8B-B14F-4D97-AF65-F5344CB8AC3E}">
        <p14:creationId xmlns:p14="http://schemas.microsoft.com/office/powerpoint/2010/main" val="3415606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6CA753C-3782-4855-8E0F-2487AB1142F2}"/>
              </a:ext>
            </a:extLst>
          </p:cNvPr>
          <p:cNvSpPr/>
          <p:nvPr/>
        </p:nvSpPr>
        <p:spPr>
          <a:xfrm>
            <a:off x="3419872" y="2067694"/>
            <a:ext cx="1584176" cy="648072"/>
          </a:xfrm>
          <a:prstGeom prst="round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Patient/Parent at home</a:t>
            </a:r>
          </a:p>
        </p:txBody>
      </p:sp>
      <p:sp>
        <p:nvSpPr>
          <p:cNvPr id="6" name="Rectangle: Rounded Corners 5">
            <a:extLst>
              <a:ext uri="{FF2B5EF4-FFF2-40B4-BE49-F238E27FC236}">
                <a16:creationId xmlns:a16="http://schemas.microsoft.com/office/drawing/2014/main" id="{660DA98C-7CC0-4F40-9DC7-071F0243172D}"/>
              </a:ext>
            </a:extLst>
          </p:cNvPr>
          <p:cNvSpPr/>
          <p:nvPr/>
        </p:nvSpPr>
        <p:spPr>
          <a:xfrm>
            <a:off x="2699792" y="3518892"/>
            <a:ext cx="2151070"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Paediatric Admissions Unit</a:t>
            </a:r>
          </a:p>
        </p:txBody>
      </p:sp>
      <p:sp>
        <p:nvSpPr>
          <p:cNvPr id="7" name="Rectangle: Rounded Corners 6">
            <a:extLst>
              <a:ext uri="{FF2B5EF4-FFF2-40B4-BE49-F238E27FC236}">
                <a16:creationId xmlns:a16="http://schemas.microsoft.com/office/drawing/2014/main" id="{9C6FF424-D858-43A2-B58B-AF8C44EC8FEC}"/>
              </a:ext>
            </a:extLst>
          </p:cNvPr>
          <p:cNvSpPr/>
          <p:nvPr/>
        </p:nvSpPr>
        <p:spPr>
          <a:xfrm>
            <a:off x="6333646" y="1887674"/>
            <a:ext cx="2016222"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Pharmacy</a:t>
            </a:r>
          </a:p>
        </p:txBody>
      </p:sp>
      <p:sp>
        <p:nvSpPr>
          <p:cNvPr id="8" name="Rectangle: Rounded Corners 7">
            <a:extLst>
              <a:ext uri="{FF2B5EF4-FFF2-40B4-BE49-F238E27FC236}">
                <a16:creationId xmlns:a16="http://schemas.microsoft.com/office/drawing/2014/main" id="{F3F306BF-4AD8-40BC-ABE7-FA2A477F8444}"/>
              </a:ext>
            </a:extLst>
          </p:cNvPr>
          <p:cNvSpPr/>
          <p:nvPr/>
        </p:nvSpPr>
        <p:spPr>
          <a:xfrm>
            <a:off x="6084168" y="491902"/>
            <a:ext cx="1872208" cy="5676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Primary Care</a:t>
            </a:r>
          </a:p>
        </p:txBody>
      </p:sp>
      <p:sp>
        <p:nvSpPr>
          <p:cNvPr id="9" name="Rectangle: Rounded Corners 8">
            <a:extLst>
              <a:ext uri="{FF2B5EF4-FFF2-40B4-BE49-F238E27FC236}">
                <a16:creationId xmlns:a16="http://schemas.microsoft.com/office/drawing/2014/main" id="{ACF9C389-D098-4639-9FE2-9BB7CE205236}"/>
              </a:ext>
            </a:extLst>
          </p:cNvPr>
          <p:cNvSpPr/>
          <p:nvPr/>
        </p:nvSpPr>
        <p:spPr>
          <a:xfrm>
            <a:off x="244554" y="843558"/>
            <a:ext cx="2275218"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OOH Primary Care Services</a:t>
            </a:r>
            <a:endParaRPr lang="en-GB" dirty="0"/>
          </a:p>
        </p:txBody>
      </p:sp>
      <p:sp>
        <p:nvSpPr>
          <p:cNvPr id="10" name="Rectangle: Rounded Corners 9">
            <a:extLst>
              <a:ext uri="{FF2B5EF4-FFF2-40B4-BE49-F238E27FC236}">
                <a16:creationId xmlns:a16="http://schemas.microsoft.com/office/drawing/2014/main" id="{1075366E-5744-4AB7-86BD-4F8046B88481}"/>
              </a:ext>
            </a:extLst>
          </p:cNvPr>
          <p:cNvSpPr/>
          <p:nvPr/>
        </p:nvSpPr>
        <p:spPr>
          <a:xfrm>
            <a:off x="3329862" y="457186"/>
            <a:ext cx="1944215"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Community Nursing Team</a:t>
            </a:r>
          </a:p>
        </p:txBody>
      </p:sp>
      <p:sp>
        <p:nvSpPr>
          <p:cNvPr id="11" name="Rectangle: Rounded Corners 10">
            <a:extLst>
              <a:ext uri="{FF2B5EF4-FFF2-40B4-BE49-F238E27FC236}">
                <a16:creationId xmlns:a16="http://schemas.microsoft.com/office/drawing/2014/main" id="{550AF7CE-2B70-425A-8C99-B4EB453ADC85}"/>
              </a:ext>
            </a:extLst>
          </p:cNvPr>
          <p:cNvSpPr/>
          <p:nvPr/>
        </p:nvSpPr>
        <p:spPr>
          <a:xfrm>
            <a:off x="6372200" y="3435846"/>
            <a:ext cx="2016222"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Emergency Department</a:t>
            </a:r>
          </a:p>
        </p:txBody>
      </p:sp>
      <p:sp>
        <p:nvSpPr>
          <p:cNvPr id="12" name="Rectangle: Rounded Corners 11">
            <a:extLst>
              <a:ext uri="{FF2B5EF4-FFF2-40B4-BE49-F238E27FC236}">
                <a16:creationId xmlns:a16="http://schemas.microsoft.com/office/drawing/2014/main" id="{352F1DAA-8DD8-49B7-BFAC-BF8E84234338}"/>
              </a:ext>
            </a:extLst>
          </p:cNvPr>
          <p:cNvSpPr/>
          <p:nvPr/>
        </p:nvSpPr>
        <p:spPr>
          <a:xfrm>
            <a:off x="368702" y="2463738"/>
            <a:ext cx="2151070" cy="720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NHS 111/ Ambulance</a:t>
            </a:r>
          </a:p>
        </p:txBody>
      </p:sp>
      <p:cxnSp>
        <p:nvCxnSpPr>
          <p:cNvPr id="14" name="Straight Arrow Connector 13">
            <a:extLst>
              <a:ext uri="{FF2B5EF4-FFF2-40B4-BE49-F238E27FC236}">
                <a16:creationId xmlns:a16="http://schemas.microsoft.com/office/drawing/2014/main" id="{E07AC973-9076-49E7-9C29-AD9ACE3A62DA}"/>
              </a:ext>
            </a:extLst>
          </p:cNvPr>
          <p:cNvCxnSpPr/>
          <p:nvPr/>
        </p:nvCxnSpPr>
        <p:spPr>
          <a:xfrm>
            <a:off x="5004048" y="2715766"/>
            <a:ext cx="1329598" cy="8640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886F42-3744-4984-B4F3-694A57447C0D}"/>
              </a:ext>
            </a:extLst>
          </p:cNvPr>
          <p:cNvCxnSpPr>
            <a:cxnSpLocks/>
          </p:cNvCxnSpPr>
          <p:nvPr/>
        </p:nvCxnSpPr>
        <p:spPr>
          <a:xfrm flipV="1">
            <a:off x="4997977" y="1010412"/>
            <a:ext cx="1086191" cy="11472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445BFE-033F-4A3C-977C-B833C19B7C83}"/>
              </a:ext>
            </a:extLst>
          </p:cNvPr>
          <p:cNvCxnSpPr>
            <a:cxnSpLocks/>
          </p:cNvCxnSpPr>
          <p:nvPr/>
        </p:nvCxnSpPr>
        <p:spPr>
          <a:xfrm flipH="1" flipV="1">
            <a:off x="2519772" y="1491630"/>
            <a:ext cx="913306" cy="576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B767E7-5D96-47A7-991A-B2D2CFBEB98E}"/>
              </a:ext>
            </a:extLst>
          </p:cNvPr>
          <p:cNvCxnSpPr>
            <a:cxnSpLocks/>
            <a:stCxn id="11" idx="1"/>
          </p:cNvCxnSpPr>
          <p:nvPr/>
        </p:nvCxnSpPr>
        <p:spPr>
          <a:xfrm flipH="1">
            <a:off x="4850862" y="3795886"/>
            <a:ext cx="1521338" cy="25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5378D9-B96F-4995-A096-E07225E9D236}"/>
              </a:ext>
            </a:extLst>
          </p:cNvPr>
          <p:cNvCxnSpPr>
            <a:cxnSpLocks/>
            <a:stCxn id="4" idx="1"/>
          </p:cNvCxnSpPr>
          <p:nvPr/>
        </p:nvCxnSpPr>
        <p:spPr>
          <a:xfrm flipH="1">
            <a:off x="2525262" y="2391730"/>
            <a:ext cx="894610" cy="414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D1320D7-37B8-446B-9A93-377DB29E4FCF}"/>
              </a:ext>
            </a:extLst>
          </p:cNvPr>
          <p:cNvCxnSpPr>
            <a:cxnSpLocks/>
          </p:cNvCxnSpPr>
          <p:nvPr/>
        </p:nvCxnSpPr>
        <p:spPr>
          <a:xfrm flipH="1">
            <a:off x="4780403" y="1059582"/>
            <a:ext cx="1447781" cy="2459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1D3B688-E540-417E-BC03-77B45FAB735A}"/>
              </a:ext>
            </a:extLst>
          </p:cNvPr>
          <p:cNvCxnSpPr>
            <a:cxnSpLocks/>
            <a:stCxn id="8" idx="1"/>
          </p:cNvCxnSpPr>
          <p:nvPr/>
        </p:nvCxnSpPr>
        <p:spPr>
          <a:xfrm flipH="1">
            <a:off x="5274077" y="775742"/>
            <a:ext cx="810091" cy="44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36FE0D6-A138-41BB-A1AF-6983B9688C8D}"/>
              </a:ext>
            </a:extLst>
          </p:cNvPr>
          <p:cNvCxnSpPr>
            <a:cxnSpLocks/>
          </p:cNvCxnSpPr>
          <p:nvPr/>
        </p:nvCxnSpPr>
        <p:spPr>
          <a:xfrm flipH="1" flipV="1">
            <a:off x="3387125" y="1203598"/>
            <a:ext cx="13470" cy="2279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Arrow: Quad 30">
            <a:extLst>
              <a:ext uri="{FF2B5EF4-FFF2-40B4-BE49-F238E27FC236}">
                <a16:creationId xmlns:a16="http://schemas.microsoft.com/office/drawing/2014/main" id="{162CF918-866A-4357-81F2-F8B166688346}"/>
              </a:ext>
            </a:extLst>
          </p:cNvPr>
          <p:cNvSpPr/>
          <p:nvPr/>
        </p:nvSpPr>
        <p:spPr>
          <a:xfrm>
            <a:off x="2824011" y="815978"/>
            <a:ext cx="3121081" cy="3626732"/>
          </a:xfrm>
          <a:prstGeom prst="quad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Quad 31">
            <a:extLst>
              <a:ext uri="{FF2B5EF4-FFF2-40B4-BE49-F238E27FC236}">
                <a16:creationId xmlns:a16="http://schemas.microsoft.com/office/drawing/2014/main" id="{B1A6EC84-1C74-46DD-B20E-80C76766FA5D}"/>
              </a:ext>
            </a:extLst>
          </p:cNvPr>
          <p:cNvSpPr/>
          <p:nvPr/>
        </p:nvSpPr>
        <p:spPr>
          <a:xfrm rot="2128697">
            <a:off x="1119975" y="602335"/>
            <a:ext cx="3121081" cy="3626732"/>
          </a:xfrm>
          <a:prstGeom prst="quad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Quad 32">
            <a:extLst>
              <a:ext uri="{FF2B5EF4-FFF2-40B4-BE49-F238E27FC236}">
                <a16:creationId xmlns:a16="http://schemas.microsoft.com/office/drawing/2014/main" id="{77A8F658-EADE-49C3-9E8C-1786F250CE82}"/>
              </a:ext>
            </a:extLst>
          </p:cNvPr>
          <p:cNvSpPr/>
          <p:nvPr/>
        </p:nvSpPr>
        <p:spPr>
          <a:xfrm rot="1561549">
            <a:off x="4702399" y="700790"/>
            <a:ext cx="3121081" cy="3417844"/>
          </a:xfrm>
          <a:prstGeom prst="quad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68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00F7D0-68A2-447F-8BDC-79833AF5952B}"/>
              </a:ext>
            </a:extLst>
          </p:cNvPr>
          <p:cNvSpPr/>
          <p:nvPr/>
        </p:nvSpPr>
        <p:spPr>
          <a:xfrm>
            <a:off x="4067944" y="194096"/>
            <a:ext cx="4456196" cy="5051639"/>
          </a:xfrm>
          <a:prstGeom prst="rect">
            <a:avLst/>
          </a:prstGeom>
        </p:spPr>
        <p:txBody>
          <a:bodyPr wrap="square" lIns="91440" tIns="45720" rIns="91440" bIns="45720" anchor="t">
            <a:spAutoFit/>
          </a:bodyPr>
          <a:lstStyle/>
          <a:p>
            <a:pPr marL="285115" marR="0" lvl="0" indent="-285115"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Adopted by the ICS NENC CHWN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as model of good practice from Southampton (by Dr Sanjay Patel, Consultant Paediatrician) and it has been spread successfully to further sites nationally with more areas coming on board.</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285115" marR="0" lvl="0" indent="-285115" algn="l" defTabSz="914378"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1D1D1B"/>
                </a:solidFill>
                <a:effectLst/>
                <a:uLnTx/>
                <a:uFillTx/>
                <a:latin typeface="Calibri"/>
                <a:ea typeface="Calibri" panose="020F0502020204030204" pitchFamily="34" charset="0"/>
                <a:cs typeface="Times New Roman"/>
              </a:rPr>
              <a:t>Activity data from Wessex strongly suggest a significant reduction in urgent care activity for children and young people associated with implementation of the Healthier Together programme.</a:t>
            </a:r>
          </a:p>
          <a:p>
            <a:pPr marL="285115" marR="0" lvl="0" indent="-285115" algn="l" defTabSz="914378"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Valued by both staff and families alike as a platform to share information consistently across the whole healthcare system. </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019C42-6E58-4E18-BA81-17134304299C}"/>
              </a:ext>
            </a:extLst>
          </p:cNvPr>
          <p:cNvSpPr>
            <a:spLocks noGrp="1"/>
          </p:cNvSpPr>
          <p:nvPr>
            <p:ph type="title"/>
          </p:nvPr>
        </p:nvSpPr>
        <p:spPr>
          <a:xfrm>
            <a:off x="251521" y="108636"/>
            <a:ext cx="7058025" cy="430887"/>
          </a:xfrm>
        </p:spPr>
        <p:txBody>
          <a:bodyPr/>
          <a:lstStyle/>
          <a:p>
            <a:r>
              <a:rPr lang="en-GB"/>
              <a:t>Why Healthier Together?</a:t>
            </a:r>
          </a:p>
        </p:txBody>
      </p:sp>
      <p:pic>
        <p:nvPicPr>
          <p:cNvPr id="5" name="Picture 4" descr="A screenshot of a website&#10;&#10;Description automatically generated">
            <a:extLst>
              <a:ext uri="{FF2B5EF4-FFF2-40B4-BE49-F238E27FC236}">
                <a16:creationId xmlns:a16="http://schemas.microsoft.com/office/drawing/2014/main" id="{A586449F-8E51-B6B8-1AF3-DE1A155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83" y="533941"/>
            <a:ext cx="3726033" cy="4371950"/>
          </a:xfrm>
          <a:prstGeom prst="rect">
            <a:avLst/>
          </a:prstGeom>
        </p:spPr>
      </p:pic>
    </p:spTree>
    <p:extLst>
      <p:ext uri="{BB962C8B-B14F-4D97-AF65-F5344CB8AC3E}">
        <p14:creationId xmlns:p14="http://schemas.microsoft.com/office/powerpoint/2010/main" val="61002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498B-81D0-4D98-A3EF-2D01645CA04D}"/>
              </a:ext>
            </a:extLst>
          </p:cNvPr>
          <p:cNvSpPr>
            <a:spLocks noGrp="1"/>
          </p:cNvSpPr>
          <p:nvPr>
            <p:ph type="title"/>
          </p:nvPr>
        </p:nvSpPr>
        <p:spPr/>
        <p:txBody>
          <a:bodyPr/>
          <a:lstStyle/>
          <a:p>
            <a:r>
              <a:rPr lang="en-GB" dirty="0"/>
              <a:t>Co-Design: Feedback from Parents (2014)</a:t>
            </a:r>
          </a:p>
        </p:txBody>
      </p:sp>
      <p:sp>
        <p:nvSpPr>
          <p:cNvPr id="3" name="Content Placeholder 2">
            <a:extLst>
              <a:ext uri="{FF2B5EF4-FFF2-40B4-BE49-F238E27FC236}">
                <a16:creationId xmlns:a16="http://schemas.microsoft.com/office/drawing/2014/main" id="{C2C7FA82-9D9D-4157-98B6-2649EC91C48F}"/>
              </a:ext>
            </a:extLst>
          </p:cNvPr>
          <p:cNvSpPr>
            <a:spLocks noGrp="1"/>
          </p:cNvSpPr>
          <p:nvPr>
            <p:ph sz="half" idx="1"/>
          </p:nvPr>
        </p:nvSpPr>
        <p:spPr/>
        <p:txBody>
          <a:bodyPr>
            <a:normAutofit fontScale="92500" lnSpcReduction="20000"/>
          </a:bodyPr>
          <a:lstStyle/>
          <a:p>
            <a:pPr marL="0" indent="0">
              <a:buNone/>
            </a:pPr>
            <a:r>
              <a:rPr lang="en-GB" dirty="0"/>
              <a:t>Opinions</a:t>
            </a:r>
          </a:p>
          <a:p>
            <a:pPr marL="160735" indent="-160735"/>
            <a:r>
              <a:rPr lang="en-GB" dirty="0"/>
              <a:t>Those living in poverty more vulnerable</a:t>
            </a:r>
          </a:p>
          <a:p>
            <a:pPr marL="160735" indent="-160735"/>
            <a:r>
              <a:rPr lang="en-GB" dirty="0"/>
              <a:t>Perceive a lack of communication between professionals </a:t>
            </a:r>
          </a:p>
          <a:p>
            <a:pPr marL="160735" indent="-160735"/>
            <a:r>
              <a:rPr lang="en-GB" dirty="0"/>
              <a:t>Simple information – difficult to find online</a:t>
            </a:r>
          </a:p>
          <a:p>
            <a:pPr marL="560785" lvl="1" indent="-160735"/>
            <a:r>
              <a:rPr lang="en-GB" dirty="0"/>
              <a:t>NHS Choices so much information, difficult to navigate</a:t>
            </a:r>
          </a:p>
          <a:p>
            <a:pPr marL="160735" indent="-160735"/>
            <a:r>
              <a:rPr lang="en-GB" dirty="0"/>
              <a:t>NHS 111 – variable opinions – “</a:t>
            </a:r>
            <a:r>
              <a:rPr lang="en-GB" i="1" dirty="0">
                <a:solidFill>
                  <a:srgbClr val="002060"/>
                </a:solidFill>
              </a:rPr>
              <a:t>really helpful service</a:t>
            </a:r>
            <a:r>
              <a:rPr lang="en-GB" dirty="0"/>
              <a:t>”, “</a:t>
            </a:r>
            <a:r>
              <a:rPr lang="en-GB" i="1" dirty="0">
                <a:solidFill>
                  <a:srgbClr val="002060"/>
                </a:solidFill>
              </a:rPr>
              <a:t>not good for children</a:t>
            </a:r>
            <a:r>
              <a:rPr lang="en-GB" dirty="0"/>
              <a:t>” &amp; “</a:t>
            </a:r>
            <a:r>
              <a:rPr lang="en-GB" i="1" dirty="0">
                <a:solidFill>
                  <a:srgbClr val="002060"/>
                </a:solidFill>
              </a:rPr>
              <a:t>directed to A&amp;E when not always necessary</a:t>
            </a:r>
            <a:r>
              <a:rPr lang="en-GB" dirty="0"/>
              <a:t>”</a:t>
            </a:r>
          </a:p>
          <a:p>
            <a:pPr marL="160735" indent="-160735"/>
            <a:r>
              <a:rPr lang="en-GB" dirty="0"/>
              <a:t>Facebook a good source of reassurance from other parents</a:t>
            </a:r>
          </a:p>
          <a:p>
            <a:endParaRPr lang="en-GB" dirty="0"/>
          </a:p>
        </p:txBody>
      </p:sp>
      <p:sp>
        <p:nvSpPr>
          <p:cNvPr id="4" name="Content Placeholder 3">
            <a:extLst>
              <a:ext uri="{FF2B5EF4-FFF2-40B4-BE49-F238E27FC236}">
                <a16:creationId xmlns:a16="http://schemas.microsoft.com/office/drawing/2014/main" id="{B1FE41BB-6828-4C1A-A889-46963BF23B80}"/>
              </a:ext>
            </a:extLst>
          </p:cNvPr>
          <p:cNvSpPr>
            <a:spLocks noGrp="1"/>
          </p:cNvSpPr>
          <p:nvPr>
            <p:ph sz="half" idx="2"/>
          </p:nvPr>
        </p:nvSpPr>
        <p:spPr/>
        <p:txBody>
          <a:bodyPr>
            <a:normAutofit fontScale="92500" lnSpcReduction="20000"/>
          </a:bodyPr>
          <a:lstStyle/>
          <a:p>
            <a:pPr marL="0" indent="0">
              <a:buNone/>
            </a:pPr>
            <a:r>
              <a:rPr lang="en-GB" dirty="0"/>
              <a:t>Requests</a:t>
            </a:r>
          </a:p>
          <a:p>
            <a:r>
              <a:rPr lang="en-GB" dirty="0"/>
              <a:t>Education on common illnesses</a:t>
            </a:r>
          </a:p>
          <a:p>
            <a:endParaRPr lang="en-GB" dirty="0"/>
          </a:p>
          <a:p>
            <a:r>
              <a:rPr lang="en-GB" dirty="0"/>
              <a:t>Website / App for parents</a:t>
            </a:r>
          </a:p>
          <a:p>
            <a:endParaRPr lang="en-GB" dirty="0"/>
          </a:p>
          <a:p>
            <a:r>
              <a:rPr lang="en-GB" dirty="0"/>
              <a:t>Consistent information from healthcare professionals</a:t>
            </a:r>
          </a:p>
          <a:p>
            <a:endParaRPr lang="en-GB" dirty="0"/>
          </a:p>
        </p:txBody>
      </p:sp>
    </p:spTree>
    <p:extLst>
      <p:ext uri="{BB962C8B-B14F-4D97-AF65-F5344CB8AC3E}">
        <p14:creationId xmlns:p14="http://schemas.microsoft.com/office/powerpoint/2010/main" val="273373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143000" y="0"/>
          <a:ext cx="6858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p:cNvSpPr/>
          <p:nvPr/>
        </p:nvSpPr>
        <p:spPr>
          <a:xfrm>
            <a:off x="1143000" y="589346"/>
            <a:ext cx="3804050" cy="1285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6448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4C0D-C800-4057-966D-1784F7E11352}"/>
              </a:ext>
            </a:extLst>
          </p:cNvPr>
          <p:cNvSpPr>
            <a:spLocks noGrp="1"/>
          </p:cNvSpPr>
          <p:nvPr>
            <p:ph type="title"/>
          </p:nvPr>
        </p:nvSpPr>
        <p:spPr>
          <a:xfrm>
            <a:off x="471825" y="837129"/>
            <a:ext cx="8200350" cy="430887"/>
          </a:xfrm>
        </p:spPr>
        <p:txBody>
          <a:bodyPr/>
          <a:lstStyle/>
          <a:p>
            <a:r>
              <a:rPr lang="en-GB" dirty="0"/>
              <a:t>Has it made any difference - measuring success</a:t>
            </a:r>
          </a:p>
        </p:txBody>
      </p:sp>
      <p:sp>
        <p:nvSpPr>
          <p:cNvPr id="3" name="Content Placeholder 2">
            <a:extLst>
              <a:ext uri="{FF2B5EF4-FFF2-40B4-BE49-F238E27FC236}">
                <a16:creationId xmlns:a16="http://schemas.microsoft.com/office/drawing/2014/main" id="{737AD0FF-4F73-411C-A3E1-6FB9F79A517A}"/>
              </a:ext>
            </a:extLst>
          </p:cNvPr>
          <p:cNvSpPr>
            <a:spLocks noGrp="1"/>
          </p:cNvSpPr>
          <p:nvPr>
            <p:ph idx="1"/>
          </p:nvPr>
        </p:nvSpPr>
        <p:spPr/>
        <p:txBody>
          <a:bodyPr/>
          <a:lstStyle/>
          <a:p>
            <a:r>
              <a:rPr lang="en-GB" dirty="0"/>
              <a:t>Qualitative</a:t>
            </a:r>
          </a:p>
          <a:p>
            <a:pPr lvl="1"/>
            <a:r>
              <a:rPr lang="en-GB" dirty="0"/>
              <a:t>Parent interviews conducted</a:t>
            </a:r>
          </a:p>
          <a:p>
            <a:r>
              <a:rPr lang="en-GB" dirty="0"/>
              <a:t>Quantitative</a:t>
            </a:r>
          </a:p>
          <a:p>
            <a:pPr lvl="1"/>
            <a:r>
              <a:rPr lang="en-GB" dirty="0"/>
              <a:t>Website hits</a:t>
            </a:r>
          </a:p>
          <a:p>
            <a:pPr lvl="1"/>
            <a:r>
              <a:rPr lang="en-GB" dirty="0"/>
              <a:t>Impact on behaviour</a:t>
            </a:r>
          </a:p>
          <a:p>
            <a:pPr lvl="2"/>
            <a:r>
              <a:rPr lang="en-GB" dirty="0"/>
              <a:t>Parent health seeking behaviour</a:t>
            </a:r>
          </a:p>
          <a:p>
            <a:pPr lvl="2"/>
            <a:r>
              <a:rPr lang="en-GB" dirty="0"/>
              <a:t>Clinician behaviour</a:t>
            </a:r>
          </a:p>
        </p:txBody>
      </p:sp>
    </p:spTree>
    <p:extLst>
      <p:ext uri="{BB962C8B-B14F-4D97-AF65-F5344CB8AC3E}">
        <p14:creationId xmlns:p14="http://schemas.microsoft.com/office/powerpoint/2010/main" val="51378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05758C-334D-4E5F-BEE1-1ACCCF4E7352}"/>
              </a:ext>
            </a:extLst>
          </p:cNvPr>
          <p:cNvSpPr>
            <a:spLocks noGrp="1"/>
          </p:cNvSpPr>
          <p:nvPr>
            <p:ph type="title"/>
          </p:nvPr>
        </p:nvSpPr>
        <p:spPr>
          <a:xfrm>
            <a:off x="611560" y="1707654"/>
            <a:ext cx="7058025" cy="584775"/>
          </a:xfrm>
        </p:spPr>
        <p:txBody>
          <a:bodyPr/>
          <a:lstStyle/>
          <a:p>
            <a:r>
              <a:rPr lang="en-GB" dirty="0"/>
              <a:t>	</a:t>
            </a:r>
            <a:r>
              <a:rPr lang="en-GB" sz="3200" dirty="0"/>
              <a:t>Who is Healthier Together for?</a:t>
            </a:r>
          </a:p>
        </p:txBody>
      </p:sp>
    </p:spTree>
    <p:extLst>
      <p:ext uri="{BB962C8B-B14F-4D97-AF65-F5344CB8AC3E}">
        <p14:creationId xmlns:p14="http://schemas.microsoft.com/office/powerpoint/2010/main" val="393523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7D09-D825-94CD-9C06-1B9E32877088}"/>
              </a:ext>
            </a:extLst>
          </p:cNvPr>
          <p:cNvSpPr>
            <a:spLocks noGrp="1"/>
          </p:cNvSpPr>
          <p:nvPr>
            <p:ph type="title"/>
          </p:nvPr>
        </p:nvSpPr>
        <p:spPr>
          <a:xfrm>
            <a:off x="116295" y="436113"/>
            <a:ext cx="8280920" cy="523220"/>
          </a:xfrm>
        </p:spPr>
        <p:txBody>
          <a:bodyPr/>
          <a:lstStyle/>
          <a:p>
            <a:r>
              <a:rPr lang="en-GB" sz="2800" dirty="0">
                <a:solidFill>
                  <a:schemeClr val="accent1"/>
                </a:solidFill>
                <a:latin typeface="+mn-lt"/>
              </a:rPr>
              <a:t>Meet the Healthier Together Team</a:t>
            </a:r>
          </a:p>
        </p:txBody>
      </p:sp>
      <p:pic>
        <p:nvPicPr>
          <p:cNvPr id="4" name="Content Placeholder 3">
            <a:extLst>
              <a:ext uri="{FF2B5EF4-FFF2-40B4-BE49-F238E27FC236}">
                <a16:creationId xmlns:a16="http://schemas.microsoft.com/office/drawing/2014/main" id="{CC66831E-17BA-82AD-62C0-971B3224B50A}"/>
              </a:ext>
            </a:extLst>
          </p:cNvPr>
          <p:cNvPicPr>
            <a:picLocks noChangeAspect="1"/>
          </p:cNvPicPr>
          <p:nvPr/>
        </p:nvPicPr>
        <p:blipFill>
          <a:blip r:embed="rId2"/>
          <a:stretch>
            <a:fillRect/>
          </a:stretch>
        </p:blipFill>
        <p:spPr>
          <a:xfrm>
            <a:off x="1271728" y="1227509"/>
            <a:ext cx="1219182" cy="1568739"/>
          </a:xfrm>
          <a:prstGeom prst="rect">
            <a:avLst/>
          </a:prstGeom>
        </p:spPr>
      </p:pic>
      <p:pic>
        <p:nvPicPr>
          <p:cNvPr id="5" name="Picture 4">
            <a:extLst>
              <a:ext uri="{FF2B5EF4-FFF2-40B4-BE49-F238E27FC236}">
                <a16:creationId xmlns:a16="http://schemas.microsoft.com/office/drawing/2014/main" id="{688D6655-6878-8892-9622-EAD63004C060}"/>
              </a:ext>
            </a:extLst>
          </p:cNvPr>
          <p:cNvPicPr>
            <a:picLocks noChangeAspect="1"/>
          </p:cNvPicPr>
          <p:nvPr/>
        </p:nvPicPr>
        <p:blipFill>
          <a:blip r:embed="rId3"/>
          <a:stretch>
            <a:fillRect/>
          </a:stretch>
        </p:blipFill>
        <p:spPr>
          <a:xfrm>
            <a:off x="4520002" y="1227509"/>
            <a:ext cx="1233026" cy="1562712"/>
          </a:xfrm>
          <a:prstGeom prst="rect">
            <a:avLst/>
          </a:prstGeom>
        </p:spPr>
      </p:pic>
      <p:pic>
        <p:nvPicPr>
          <p:cNvPr id="6" name="Picture 5">
            <a:extLst>
              <a:ext uri="{FF2B5EF4-FFF2-40B4-BE49-F238E27FC236}">
                <a16:creationId xmlns:a16="http://schemas.microsoft.com/office/drawing/2014/main" id="{E1489682-B530-2497-2458-627F3F372918}"/>
              </a:ext>
            </a:extLst>
          </p:cNvPr>
          <p:cNvPicPr>
            <a:picLocks noChangeAspect="1"/>
          </p:cNvPicPr>
          <p:nvPr/>
        </p:nvPicPr>
        <p:blipFill>
          <a:blip r:embed="rId4"/>
          <a:stretch>
            <a:fillRect/>
          </a:stretch>
        </p:blipFill>
        <p:spPr>
          <a:xfrm>
            <a:off x="3043562" y="3027049"/>
            <a:ext cx="1213193" cy="1558893"/>
          </a:xfrm>
          <a:prstGeom prst="rect">
            <a:avLst/>
          </a:prstGeom>
        </p:spPr>
      </p:pic>
      <p:pic>
        <p:nvPicPr>
          <p:cNvPr id="7" name="Picture 6">
            <a:extLst>
              <a:ext uri="{FF2B5EF4-FFF2-40B4-BE49-F238E27FC236}">
                <a16:creationId xmlns:a16="http://schemas.microsoft.com/office/drawing/2014/main" id="{5F6C0320-F030-8823-81EB-84BB63B3AA32}"/>
              </a:ext>
            </a:extLst>
          </p:cNvPr>
          <p:cNvPicPr>
            <a:picLocks noChangeAspect="1"/>
          </p:cNvPicPr>
          <p:nvPr/>
        </p:nvPicPr>
        <p:blipFill>
          <a:blip r:embed="rId5"/>
          <a:stretch>
            <a:fillRect/>
          </a:stretch>
        </p:blipFill>
        <p:spPr>
          <a:xfrm>
            <a:off x="5966764" y="2981080"/>
            <a:ext cx="1244051" cy="1599269"/>
          </a:xfrm>
          <a:prstGeom prst="rect">
            <a:avLst/>
          </a:prstGeom>
        </p:spPr>
      </p:pic>
      <p:sp>
        <p:nvSpPr>
          <p:cNvPr id="8" name="TextBox 7">
            <a:extLst>
              <a:ext uri="{FF2B5EF4-FFF2-40B4-BE49-F238E27FC236}">
                <a16:creationId xmlns:a16="http://schemas.microsoft.com/office/drawing/2014/main" id="{EB12C014-5EAC-4687-17B4-79F09C3D3709}"/>
              </a:ext>
            </a:extLst>
          </p:cNvPr>
          <p:cNvSpPr txBox="1"/>
          <p:nvPr/>
        </p:nvSpPr>
        <p:spPr>
          <a:xfrm>
            <a:off x="2868561" y="1416833"/>
            <a:ext cx="1219184" cy="815608"/>
          </a:xfrm>
          <a:prstGeom prst="rect">
            <a:avLst/>
          </a:prstGeom>
          <a:noFill/>
        </p:spPr>
        <p:txBody>
          <a:bodyPr wrap="square" rtlCol="0">
            <a:spAutoFit/>
          </a:bodyPr>
          <a:lstStyle/>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Dr Alex Battersby </a:t>
            </a:r>
          </a:p>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Clinical Lead </a:t>
            </a:r>
          </a:p>
        </p:txBody>
      </p:sp>
      <p:sp>
        <p:nvSpPr>
          <p:cNvPr id="9" name="TextBox 8">
            <a:extLst>
              <a:ext uri="{FF2B5EF4-FFF2-40B4-BE49-F238E27FC236}">
                <a16:creationId xmlns:a16="http://schemas.microsoft.com/office/drawing/2014/main" id="{3F9BDDB4-8602-332D-A891-E0914E3BE060}"/>
              </a:ext>
            </a:extLst>
          </p:cNvPr>
          <p:cNvSpPr txBox="1"/>
          <p:nvPr/>
        </p:nvSpPr>
        <p:spPr>
          <a:xfrm>
            <a:off x="6100268" y="1402118"/>
            <a:ext cx="1233026" cy="815608"/>
          </a:xfrm>
          <a:prstGeom prst="rect">
            <a:avLst/>
          </a:prstGeom>
          <a:noFill/>
        </p:spPr>
        <p:txBody>
          <a:bodyPr wrap="square" rtlCol="0">
            <a:spAutoFit/>
          </a:bodyPr>
          <a:lstStyle/>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Dr Emma Lim </a:t>
            </a:r>
          </a:p>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Clinical Lead </a:t>
            </a:r>
          </a:p>
        </p:txBody>
      </p:sp>
      <p:sp>
        <p:nvSpPr>
          <p:cNvPr id="10" name="TextBox 9">
            <a:extLst>
              <a:ext uri="{FF2B5EF4-FFF2-40B4-BE49-F238E27FC236}">
                <a16:creationId xmlns:a16="http://schemas.microsoft.com/office/drawing/2014/main" id="{CE653EF9-0B6C-8831-E179-A15580349DEB}"/>
              </a:ext>
            </a:extLst>
          </p:cNvPr>
          <p:cNvSpPr txBox="1"/>
          <p:nvPr/>
        </p:nvSpPr>
        <p:spPr>
          <a:xfrm>
            <a:off x="4421522" y="3132263"/>
            <a:ext cx="1142163" cy="1169551"/>
          </a:xfrm>
          <a:prstGeom prst="rect">
            <a:avLst/>
          </a:prstGeom>
          <a:noFill/>
        </p:spPr>
        <p:txBody>
          <a:bodyPr wrap="square" rtlCol="0">
            <a:spAutoFit/>
          </a:bodyPr>
          <a:lstStyle/>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Laura Cassidy Network Deliver Manager </a:t>
            </a:r>
          </a:p>
        </p:txBody>
      </p:sp>
      <p:sp>
        <p:nvSpPr>
          <p:cNvPr id="11" name="TextBox 10">
            <a:extLst>
              <a:ext uri="{FF2B5EF4-FFF2-40B4-BE49-F238E27FC236}">
                <a16:creationId xmlns:a16="http://schemas.microsoft.com/office/drawing/2014/main" id="{965C52C6-8B93-BE97-5129-17D7C28D096D}"/>
              </a:ext>
            </a:extLst>
          </p:cNvPr>
          <p:cNvSpPr txBox="1"/>
          <p:nvPr/>
        </p:nvSpPr>
        <p:spPr>
          <a:xfrm>
            <a:off x="7403102" y="3208908"/>
            <a:ext cx="1136518" cy="738664"/>
          </a:xfrm>
          <a:prstGeom prst="rect">
            <a:avLst/>
          </a:prstGeom>
          <a:noFill/>
        </p:spPr>
        <p:txBody>
          <a:bodyPr wrap="square" rtlCol="0">
            <a:spAutoFit/>
          </a:bodyPr>
          <a:lstStyle/>
          <a:p>
            <a:pPr marL="0" marR="0" lvl="0" indent="0" algn="l" defTabSz="896112"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Anne Jones Data and Digital Lead</a:t>
            </a:r>
          </a:p>
        </p:txBody>
      </p:sp>
      <p:sp>
        <p:nvSpPr>
          <p:cNvPr id="3" name="TextBox 2">
            <a:extLst>
              <a:ext uri="{FF2B5EF4-FFF2-40B4-BE49-F238E27FC236}">
                <a16:creationId xmlns:a16="http://schemas.microsoft.com/office/drawing/2014/main" id="{57154C16-4849-243A-5C46-E3B9F51327A9}"/>
              </a:ext>
            </a:extLst>
          </p:cNvPr>
          <p:cNvSpPr txBox="1"/>
          <p:nvPr/>
        </p:nvSpPr>
        <p:spPr>
          <a:xfrm>
            <a:off x="1631218" y="3199626"/>
            <a:ext cx="10092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Sunil Kumar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Pharmacy Advisor</a:t>
            </a:r>
          </a:p>
        </p:txBody>
      </p:sp>
      <p:pic>
        <p:nvPicPr>
          <p:cNvPr id="13" name="Picture 12">
            <a:extLst>
              <a:ext uri="{FF2B5EF4-FFF2-40B4-BE49-F238E27FC236}">
                <a16:creationId xmlns:a16="http://schemas.microsoft.com/office/drawing/2014/main" id="{13E4D603-5831-133A-ED34-536956F90B4F}"/>
              </a:ext>
            </a:extLst>
          </p:cNvPr>
          <p:cNvPicPr>
            <a:picLocks noChangeAspect="1"/>
          </p:cNvPicPr>
          <p:nvPr/>
        </p:nvPicPr>
        <p:blipFill rotWithShape="1">
          <a:blip r:embed="rId6"/>
          <a:srcRect l="30058" t="20601" r="57489" b="52799"/>
          <a:stretch/>
        </p:blipFill>
        <p:spPr>
          <a:xfrm>
            <a:off x="323528" y="3000158"/>
            <a:ext cx="1170779" cy="1666349"/>
          </a:xfrm>
          <a:prstGeom prst="rect">
            <a:avLst/>
          </a:prstGeom>
        </p:spPr>
      </p:pic>
    </p:spTree>
    <p:extLst>
      <p:ext uri="{BB962C8B-B14F-4D97-AF65-F5344CB8AC3E}">
        <p14:creationId xmlns:p14="http://schemas.microsoft.com/office/powerpoint/2010/main" val="359032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76E4F5-4B66-4C30-AC1D-987B0B919CB1}"/>
              </a:ext>
            </a:extLst>
          </p:cNvPr>
          <p:cNvSpPr txBox="1">
            <a:spLocks/>
          </p:cNvSpPr>
          <p:nvPr/>
        </p:nvSpPr>
        <p:spPr>
          <a:xfrm>
            <a:off x="193452" y="697198"/>
            <a:ext cx="4477836" cy="40697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378"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Calibri" panose="020F0502020204030204" pitchFamily="34" charset="0"/>
                <a:cs typeface="Arial"/>
              </a:rPr>
              <a:t>Healthcare professionals (via standardised local clinical guidelines, educational resources &amp; referral pathways). </a:t>
            </a:r>
            <a:endPar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a:endParaRPr>
          </a:p>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a:endParaRPr>
          </a:p>
          <a:p>
            <a:pPr marL="285115" marR="0" lvl="0" indent="-285115" algn="l" defTabSz="914378"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Calibri" panose="020F0502020204030204" pitchFamily="34" charset="0"/>
                <a:cs typeface="Arial"/>
              </a:rPr>
              <a:t>The site provides useful resources for pregnant women, parents, carers and young people (via information leaflets, self-care advice, &amp; guidance on when and how to access appropriate local healthcare services). </a:t>
            </a:r>
            <a:endPar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a:endParaRPr>
          </a:p>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a:endParaRPr>
          </a:p>
          <a:p>
            <a:pPr marL="0" marR="0" lvl="0" indent="0" algn="l" defTabSz="914378" rtl="0" eaLnBrk="1" fontAlgn="auto" latinLnBrk="0" hangingPunct="1">
              <a:lnSpc>
                <a:spcPct val="90000"/>
              </a:lnSpc>
              <a:spcBef>
                <a:spcPts val="1000"/>
              </a:spcBef>
              <a:spcAft>
                <a:spcPts val="0"/>
              </a:spcAft>
              <a:buClrTx/>
              <a:buSzTx/>
              <a:buNone/>
              <a:tabLst/>
              <a:defRPr/>
            </a:pPr>
            <a:r>
              <a:rPr kumimoji="0" lang="en-GB" sz="1200" b="1" i="0"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Arial"/>
              </a:rPr>
              <a:t>Promotes consistent advice aligned with information available on parent pages and facilitates shared decision making.</a:t>
            </a:r>
          </a:p>
          <a:p>
            <a:pPr marL="285115" marR="0" lvl="0" indent="-285115" algn="l" defTabSz="914378"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Calibri" panose="020F0502020204030204" pitchFamily="34" charset="0"/>
              <a:cs typeface="Arial"/>
            </a:endParaRPr>
          </a:p>
          <a:p>
            <a:pPr marL="0" marR="0" lvl="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779B2B"/>
                </a:solidFill>
                <a:effectLst/>
                <a:uLnTx/>
                <a:uFillTx/>
                <a:latin typeface="Arial"/>
                <a:ea typeface="Calibri" panose="020F0502020204030204" pitchFamily="34" charset="0"/>
                <a:cs typeface="Arial"/>
              </a:rPr>
              <a:t>SAFETY NETTING!</a:t>
            </a:r>
            <a:endParaRPr kumimoji="0" lang="en-GB" sz="2000" b="1" i="0" u="none" strike="noStrike" kern="1200" cap="none" spc="0" normalizeH="0" baseline="0" noProof="0" dirty="0">
              <a:ln>
                <a:noFill/>
              </a:ln>
              <a:solidFill>
                <a:srgbClr val="779B2B"/>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7220787-E75F-4E8E-9F2E-02A0996CC5D7}"/>
              </a:ext>
            </a:extLst>
          </p:cNvPr>
          <p:cNvSpPr>
            <a:spLocks noGrp="1"/>
          </p:cNvSpPr>
          <p:nvPr>
            <p:ph type="title"/>
          </p:nvPr>
        </p:nvSpPr>
        <p:spPr>
          <a:xfrm>
            <a:off x="323528" y="170063"/>
            <a:ext cx="7058025" cy="430887"/>
          </a:xfrm>
        </p:spPr>
        <p:txBody>
          <a:bodyPr/>
          <a:lstStyle/>
          <a:p>
            <a:r>
              <a:rPr lang="en-GB"/>
              <a:t>Target Audience </a:t>
            </a:r>
          </a:p>
        </p:txBody>
      </p:sp>
      <p:pic>
        <p:nvPicPr>
          <p:cNvPr id="3" name="Picture 2">
            <a:extLst>
              <a:ext uri="{FF2B5EF4-FFF2-40B4-BE49-F238E27FC236}">
                <a16:creationId xmlns:a16="http://schemas.microsoft.com/office/drawing/2014/main" id="{910E0437-CEAF-158A-80CD-8D9E3188B3C8}"/>
              </a:ext>
            </a:extLst>
          </p:cNvPr>
          <p:cNvPicPr>
            <a:picLocks noChangeAspect="1"/>
          </p:cNvPicPr>
          <p:nvPr/>
        </p:nvPicPr>
        <p:blipFill>
          <a:blip r:embed="rId2"/>
          <a:stretch>
            <a:fillRect/>
          </a:stretch>
        </p:blipFill>
        <p:spPr>
          <a:xfrm>
            <a:off x="4815859" y="928691"/>
            <a:ext cx="3589331" cy="3676207"/>
          </a:xfrm>
          <a:prstGeom prst="rect">
            <a:avLst/>
          </a:prstGeom>
        </p:spPr>
      </p:pic>
      <p:sp>
        <p:nvSpPr>
          <p:cNvPr id="6" name="TextBox 5">
            <a:extLst>
              <a:ext uri="{FF2B5EF4-FFF2-40B4-BE49-F238E27FC236}">
                <a16:creationId xmlns:a16="http://schemas.microsoft.com/office/drawing/2014/main" id="{FDBB2EDC-2D5B-F1D9-773A-80B400BB57F9}"/>
              </a:ext>
            </a:extLst>
          </p:cNvPr>
          <p:cNvSpPr txBox="1"/>
          <p:nvPr/>
        </p:nvSpPr>
        <p:spPr>
          <a:xfrm>
            <a:off x="4815933" y="355444"/>
            <a:ext cx="3589298" cy="646331"/>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D1D1B"/>
                </a:solidFill>
                <a:effectLst/>
                <a:uLnTx/>
                <a:uFillTx/>
                <a:latin typeface="Arial"/>
                <a:ea typeface="+mn-ea"/>
                <a:cs typeface="Arial"/>
              </a:rPr>
              <a:t>Easy to use traffic light system </a:t>
            </a:r>
          </a:p>
        </p:txBody>
      </p:sp>
      <p:pic>
        <p:nvPicPr>
          <p:cNvPr id="7" name="Picture 6" descr="A yellow and blue background with black text&#10;&#10;Description automatically generated">
            <a:extLst>
              <a:ext uri="{FF2B5EF4-FFF2-40B4-BE49-F238E27FC236}">
                <a16:creationId xmlns:a16="http://schemas.microsoft.com/office/drawing/2014/main" id="{6C7BD2F3-3D60-C682-6E75-C18051DA88F8}"/>
              </a:ext>
            </a:extLst>
          </p:cNvPr>
          <p:cNvPicPr>
            <a:picLocks noChangeAspect="1"/>
          </p:cNvPicPr>
          <p:nvPr/>
        </p:nvPicPr>
        <p:blipFill>
          <a:blip r:embed="rId3"/>
          <a:stretch>
            <a:fillRect/>
          </a:stretch>
        </p:blipFill>
        <p:spPr>
          <a:xfrm>
            <a:off x="1011973" y="3876001"/>
            <a:ext cx="2743200" cy="430207"/>
          </a:xfrm>
          <a:prstGeom prst="rect">
            <a:avLst/>
          </a:prstGeom>
        </p:spPr>
      </p:pic>
    </p:spTree>
    <p:extLst>
      <p:ext uri="{BB962C8B-B14F-4D97-AF65-F5344CB8AC3E}">
        <p14:creationId xmlns:p14="http://schemas.microsoft.com/office/powerpoint/2010/main" val="3524267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E28C-A4C2-42DA-9480-C503092EB17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9D4977-6C2A-41F1-A995-D709A14E91C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DE90028-B4BF-4930-8B17-D62839A06BA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3148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F165-CFB2-46E1-95C4-6A0B313ADCE6}"/>
              </a:ext>
            </a:extLst>
          </p:cNvPr>
          <p:cNvSpPr>
            <a:spLocks noGrp="1"/>
          </p:cNvSpPr>
          <p:nvPr>
            <p:ph type="title"/>
          </p:nvPr>
        </p:nvSpPr>
        <p:spPr>
          <a:xfrm>
            <a:off x="755576" y="4056929"/>
            <a:ext cx="7058025" cy="769441"/>
          </a:xfrm>
        </p:spPr>
        <p:txBody>
          <a:bodyPr/>
          <a:lstStyle/>
          <a:p>
            <a:r>
              <a:rPr lang="en-GB" dirty="0">
                <a:hlinkClick r:id="rId2"/>
              </a:rPr>
              <a:t>Healthier Together | NHS | Bronchiolitis (nenc-healthiertogether.nhs.uk)</a:t>
            </a:r>
            <a:endParaRPr lang="en-GB" dirty="0"/>
          </a:p>
        </p:txBody>
      </p:sp>
      <p:pic>
        <p:nvPicPr>
          <p:cNvPr id="4" name="Picture 3">
            <a:extLst>
              <a:ext uri="{FF2B5EF4-FFF2-40B4-BE49-F238E27FC236}">
                <a16:creationId xmlns:a16="http://schemas.microsoft.com/office/drawing/2014/main" id="{49B9B7AF-5030-4753-A7DD-E6B16650FA97}"/>
              </a:ext>
            </a:extLst>
          </p:cNvPr>
          <p:cNvPicPr>
            <a:picLocks noChangeAspect="1"/>
          </p:cNvPicPr>
          <p:nvPr/>
        </p:nvPicPr>
        <p:blipFill>
          <a:blip r:embed="rId3"/>
          <a:stretch>
            <a:fillRect/>
          </a:stretch>
        </p:blipFill>
        <p:spPr>
          <a:xfrm>
            <a:off x="239008" y="195486"/>
            <a:ext cx="4487618" cy="1483108"/>
          </a:xfrm>
          <a:prstGeom prst="rect">
            <a:avLst/>
          </a:prstGeom>
        </p:spPr>
      </p:pic>
      <p:pic>
        <p:nvPicPr>
          <p:cNvPr id="5" name="Picture 4">
            <a:extLst>
              <a:ext uri="{FF2B5EF4-FFF2-40B4-BE49-F238E27FC236}">
                <a16:creationId xmlns:a16="http://schemas.microsoft.com/office/drawing/2014/main" id="{8E5FF014-600E-47CB-94E8-65F81CF29D15}"/>
              </a:ext>
            </a:extLst>
          </p:cNvPr>
          <p:cNvPicPr>
            <a:picLocks noChangeAspect="1"/>
          </p:cNvPicPr>
          <p:nvPr/>
        </p:nvPicPr>
        <p:blipFill>
          <a:blip r:embed="rId4"/>
          <a:stretch>
            <a:fillRect/>
          </a:stretch>
        </p:blipFill>
        <p:spPr>
          <a:xfrm>
            <a:off x="4726626" y="987574"/>
            <a:ext cx="4464496" cy="2072548"/>
          </a:xfrm>
          <a:prstGeom prst="rect">
            <a:avLst/>
          </a:prstGeom>
        </p:spPr>
      </p:pic>
      <p:pic>
        <p:nvPicPr>
          <p:cNvPr id="6" name="Picture 5">
            <a:extLst>
              <a:ext uri="{FF2B5EF4-FFF2-40B4-BE49-F238E27FC236}">
                <a16:creationId xmlns:a16="http://schemas.microsoft.com/office/drawing/2014/main" id="{5A968CA7-6552-4581-8456-15F9D3CC2332}"/>
              </a:ext>
            </a:extLst>
          </p:cNvPr>
          <p:cNvPicPr>
            <a:picLocks noChangeAspect="1"/>
          </p:cNvPicPr>
          <p:nvPr/>
        </p:nvPicPr>
        <p:blipFill>
          <a:blip r:embed="rId5"/>
          <a:stretch>
            <a:fillRect/>
          </a:stretch>
        </p:blipFill>
        <p:spPr>
          <a:xfrm>
            <a:off x="208144" y="2166964"/>
            <a:ext cx="4672486" cy="1786316"/>
          </a:xfrm>
          <a:prstGeom prst="rect">
            <a:avLst/>
          </a:prstGeom>
        </p:spPr>
      </p:pic>
    </p:spTree>
    <p:extLst>
      <p:ext uri="{BB962C8B-B14F-4D97-AF65-F5344CB8AC3E}">
        <p14:creationId xmlns:p14="http://schemas.microsoft.com/office/powerpoint/2010/main" val="13791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E9997-ECC0-4017-A054-D45983422082}"/>
              </a:ext>
            </a:extLst>
          </p:cNvPr>
          <p:cNvPicPr>
            <a:picLocks noChangeAspect="1"/>
          </p:cNvPicPr>
          <p:nvPr/>
        </p:nvPicPr>
        <p:blipFill>
          <a:blip r:embed="rId2"/>
          <a:stretch>
            <a:fillRect/>
          </a:stretch>
        </p:blipFill>
        <p:spPr>
          <a:xfrm>
            <a:off x="107504" y="123478"/>
            <a:ext cx="8028384" cy="4104456"/>
          </a:xfrm>
          <a:prstGeom prst="rect">
            <a:avLst/>
          </a:prstGeom>
        </p:spPr>
      </p:pic>
    </p:spTree>
    <p:extLst>
      <p:ext uri="{BB962C8B-B14F-4D97-AF65-F5344CB8AC3E}">
        <p14:creationId xmlns:p14="http://schemas.microsoft.com/office/powerpoint/2010/main" val="1723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CEF2F-AEB0-4F6A-AD81-F434DE0A0B97}"/>
              </a:ext>
            </a:extLst>
          </p:cNvPr>
          <p:cNvPicPr>
            <a:picLocks noChangeAspect="1"/>
          </p:cNvPicPr>
          <p:nvPr/>
        </p:nvPicPr>
        <p:blipFill>
          <a:blip r:embed="rId2"/>
          <a:stretch>
            <a:fillRect/>
          </a:stretch>
        </p:blipFill>
        <p:spPr>
          <a:xfrm>
            <a:off x="56193" y="0"/>
            <a:ext cx="9031613" cy="5143500"/>
          </a:xfrm>
          <a:prstGeom prst="rect">
            <a:avLst/>
          </a:prstGeom>
        </p:spPr>
      </p:pic>
    </p:spTree>
    <p:extLst>
      <p:ext uri="{BB962C8B-B14F-4D97-AF65-F5344CB8AC3E}">
        <p14:creationId xmlns:p14="http://schemas.microsoft.com/office/powerpoint/2010/main" val="264077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D02B1-7FBA-4B1A-BB23-EA72815E6699}"/>
              </a:ext>
            </a:extLst>
          </p:cNvPr>
          <p:cNvPicPr>
            <a:picLocks noChangeAspect="1"/>
          </p:cNvPicPr>
          <p:nvPr/>
        </p:nvPicPr>
        <p:blipFill>
          <a:blip r:embed="rId2"/>
          <a:stretch>
            <a:fillRect/>
          </a:stretch>
        </p:blipFill>
        <p:spPr>
          <a:xfrm>
            <a:off x="0" y="39059"/>
            <a:ext cx="9144000" cy="5065381"/>
          </a:xfrm>
          <a:prstGeom prst="rect">
            <a:avLst/>
          </a:prstGeom>
        </p:spPr>
      </p:pic>
    </p:spTree>
    <p:extLst>
      <p:ext uri="{BB962C8B-B14F-4D97-AF65-F5344CB8AC3E}">
        <p14:creationId xmlns:p14="http://schemas.microsoft.com/office/powerpoint/2010/main" val="17637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AA930-375F-4BC5-BA09-122C98AA3D90}"/>
              </a:ext>
            </a:extLst>
          </p:cNvPr>
          <p:cNvPicPr>
            <a:picLocks noChangeAspect="1"/>
          </p:cNvPicPr>
          <p:nvPr/>
        </p:nvPicPr>
        <p:blipFill rotWithShape="1">
          <a:blip r:embed="rId2"/>
          <a:srcRect l="5200" t="22001" r="18267" b="15001"/>
          <a:stretch/>
        </p:blipFill>
        <p:spPr>
          <a:xfrm>
            <a:off x="395536" y="123478"/>
            <a:ext cx="7741660" cy="4680520"/>
          </a:xfrm>
          <a:prstGeom prst="rect">
            <a:avLst/>
          </a:prstGeom>
        </p:spPr>
      </p:pic>
    </p:spTree>
    <p:extLst>
      <p:ext uri="{BB962C8B-B14F-4D97-AF65-F5344CB8AC3E}">
        <p14:creationId xmlns:p14="http://schemas.microsoft.com/office/powerpoint/2010/main" val="399322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19264-8194-43A5-9D3C-F150354A1CB6}"/>
              </a:ext>
            </a:extLst>
          </p:cNvPr>
          <p:cNvPicPr>
            <a:picLocks noChangeAspect="1"/>
          </p:cNvPicPr>
          <p:nvPr/>
        </p:nvPicPr>
        <p:blipFill>
          <a:blip r:embed="rId2"/>
          <a:stretch>
            <a:fillRect/>
          </a:stretch>
        </p:blipFill>
        <p:spPr>
          <a:xfrm>
            <a:off x="251520" y="123478"/>
            <a:ext cx="7776864" cy="4032448"/>
          </a:xfrm>
          <a:prstGeom prst="rect">
            <a:avLst/>
          </a:prstGeom>
        </p:spPr>
      </p:pic>
    </p:spTree>
    <p:extLst>
      <p:ext uri="{BB962C8B-B14F-4D97-AF65-F5344CB8AC3E}">
        <p14:creationId xmlns:p14="http://schemas.microsoft.com/office/powerpoint/2010/main" val="3792538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0549D-0164-4D80-B882-CC3A8AF8777F}"/>
              </a:ext>
            </a:extLst>
          </p:cNvPr>
          <p:cNvPicPr>
            <a:picLocks noChangeAspect="1"/>
          </p:cNvPicPr>
          <p:nvPr/>
        </p:nvPicPr>
        <p:blipFill>
          <a:blip r:embed="rId2"/>
          <a:stretch>
            <a:fillRect/>
          </a:stretch>
        </p:blipFill>
        <p:spPr>
          <a:xfrm>
            <a:off x="233772" y="157340"/>
            <a:ext cx="8676456" cy="4828819"/>
          </a:xfrm>
          <a:prstGeom prst="rect">
            <a:avLst/>
          </a:prstGeom>
        </p:spPr>
      </p:pic>
    </p:spTree>
    <p:extLst>
      <p:ext uri="{BB962C8B-B14F-4D97-AF65-F5344CB8AC3E}">
        <p14:creationId xmlns:p14="http://schemas.microsoft.com/office/powerpoint/2010/main" val="3405044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2AD39-068D-43F4-B7D9-D00F05F426A8}"/>
              </a:ext>
            </a:extLst>
          </p:cNvPr>
          <p:cNvPicPr>
            <a:picLocks noChangeAspect="1"/>
          </p:cNvPicPr>
          <p:nvPr/>
        </p:nvPicPr>
        <p:blipFill>
          <a:blip r:embed="rId2"/>
          <a:stretch>
            <a:fillRect/>
          </a:stretch>
        </p:blipFill>
        <p:spPr>
          <a:xfrm>
            <a:off x="539552" y="249085"/>
            <a:ext cx="8373728" cy="4645329"/>
          </a:xfrm>
          <a:prstGeom prst="rect">
            <a:avLst/>
          </a:prstGeom>
        </p:spPr>
      </p:pic>
    </p:spTree>
    <p:extLst>
      <p:ext uri="{BB962C8B-B14F-4D97-AF65-F5344CB8AC3E}">
        <p14:creationId xmlns:p14="http://schemas.microsoft.com/office/powerpoint/2010/main" val="287944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589C-C3DD-CF50-606F-70236CBBCEFF}"/>
              </a:ext>
            </a:extLst>
          </p:cNvPr>
          <p:cNvSpPr>
            <a:spLocks noGrp="1"/>
          </p:cNvSpPr>
          <p:nvPr>
            <p:ph type="title"/>
          </p:nvPr>
        </p:nvSpPr>
        <p:spPr/>
        <p:txBody>
          <a:bodyPr/>
          <a:lstStyle/>
          <a:p>
            <a:endParaRPr lang="en-GB"/>
          </a:p>
        </p:txBody>
      </p:sp>
      <p:sp useBgFill="1">
        <p:nvSpPr>
          <p:cNvPr id="4" name="Rectangle 3">
            <a:extLst>
              <a:ext uri="{FF2B5EF4-FFF2-40B4-BE49-F238E27FC236}">
                <a16:creationId xmlns:a16="http://schemas.microsoft.com/office/drawing/2014/main" id="{8EC0DEBE-85EB-D671-269E-2D17C774A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7BE9340-92E9-006D-D777-91942C15338D}"/>
              </a:ext>
            </a:extLst>
          </p:cNvPr>
          <p:cNvSpPr txBox="1">
            <a:spLocks/>
          </p:cNvSpPr>
          <p:nvPr/>
        </p:nvSpPr>
        <p:spPr>
          <a:xfrm>
            <a:off x="123261" y="115472"/>
            <a:ext cx="7629757" cy="1165860"/>
          </a:xfrm>
          <a:prstGeom prst="rect">
            <a:avLst/>
          </a:prstGeom>
        </p:spPr>
        <p:txBody>
          <a:bodyPr vert="horz" wrap="square" lIns="91440" tIns="45720" rIns="91440" bIns="45720" rtlCol="0" anchor="ctr" anchorCtr="0">
            <a:normAutofit/>
          </a:bodyPr>
          <a:lstStyle>
            <a:lvl1pPr algn="l" defTabSz="914400" rtl="0" eaLnBrk="1" latinLnBrk="0" hangingPunct="1">
              <a:spcBef>
                <a:spcPct val="0"/>
              </a:spcBef>
              <a:buNone/>
              <a:defRPr sz="2200" b="1" kern="1200">
                <a:solidFill>
                  <a:schemeClr val="tx2"/>
                </a:solidFill>
                <a:latin typeface="+mj-lt"/>
                <a:ea typeface="+mj-ea"/>
                <a:cs typeface="+mj-cs"/>
              </a:defRPr>
            </a:lvl1pPr>
          </a:lstStyle>
          <a:p>
            <a:pPr>
              <a:lnSpc>
                <a:spcPct val="90000"/>
              </a:lnSpc>
            </a:pPr>
            <a:r>
              <a:rPr lang="en-US" sz="2800" dirty="0">
                <a:solidFill>
                  <a:schemeClr val="accent1"/>
                </a:solidFill>
              </a:rPr>
              <a:t>What today’s session will cover</a:t>
            </a:r>
          </a:p>
        </p:txBody>
      </p:sp>
      <p:cxnSp>
        <p:nvCxnSpPr>
          <p:cNvPr id="6" name="Straight Connector 5">
            <a:extLst>
              <a:ext uri="{FF2B5EF4-FFF2-40B4-BE49-F238E27FC236}">
                <a16:creationId xmlns:a16="http://schemas.microsoft.com/office/drawing/2014/main" id="{0D51E4A4-91BF-B151-38FF-E81417D90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28650" y="4863984"/>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1E87B8B9-5C40-13F8-C16E-F731B6D102C5}"/>
              </a:ext>
            </a:extLst>
          </p:cNvPr>
          <p:cNvSpPr txBox="1">
            <a:spLocks/>
          </p:cNvSpPr>
          <p:nvPr/>
        </p:nvSpPr>
        <p:spPr>
          <a:xfrm>
            <a:off x="818962" y="2907140"/>
            <a:ext cx="3850931" cy="128133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27" indent="-216027" defTabSz="576072">
              <a:buFont typeface="Arial" pitchFamily="34" charset="0"/>
              <a:buAutoNum type="arabicPeriod"/>
            </a:pPr>
            <a:endParaRPr lang="en-GB" sz="1008" dirty="0"/>
          </a:p>
          <a:p>
            <a:pPr marL="0" indent="0" defTabSz="576072">
              <a:buFont typeface="Arial" pitchFamily="34" charset="0"/>
              <a:buNone/>
            </a:pPr>
            <a:r>
              <a:rPr lang="en-GB" sz="1800" dirty="0">
                <a:solidFill>
                  <a:schemeClr val="accent1"/>
                </a:solidFill>
              </a:rPr>
              <a:t>Healthier Together Website </a:t>
            </a:r>
          </a:p>
          <a:p>
            <a:pPr marL="400050" lvl="1" indent="0" defTabSz="576072">
              <a:buFont typeface="Arial" pitchFamily="34" charset="0"/>
              <a:buNone/>
            </a:pPr>
            <a:r>
              <a:rPr lang="en-GB" dirty="0">
                <a:solidFill>
                  <a:schemeClr val="tx1"/>
                </a:solidFill>
              </a:rPr>
              <a:t>A walkthrough the site </a:t>
            </a:r>
          </a:p>
          <a:p>
            <a:pPr marL="324041" lvl="1" indent="0" defTabSz="576072">
              <a:buFont typeface="Arial" pitchFamily="34" charset="0"/>
              <a:buNone/>
            </a:pPr>
            <a:endParaRPr lang="en-GB" sz="882" dirty="0">
              <a:solidFill>
                <a:srgbClr val="779B2B"/>
              </a:solidFill>
              <a:cs typeface="Arial"/>
            </a:endParaRPr>
          </a:p>
          <a:p>
            <a:endParaRPr lang="en-GB" dirty="0">
              <a:cs typeface="Arial"/>
            </a:endParaRPr>
          </a:p>
        </p:txBody>
      </p:sp>
      <p:sp>
        <p:nvSpPr>
          <p:cNvPr id="8" name="Content Placeholder 2">
            <a:extLst>
              <a:ext uri="{FF2B5EF4-FFF2-40B4-BE49-F238E27FC236}">
                <a16:creationId xmlns:a16="http://schemas.microsoft.com/office/drawing/2014/main" id="{9A85EB67-A476-A874-8677-F94D80305212}"/>
              </a:ext>
            </a:extLst>
          </p:cNvPr>
          <p:cNvSpPr txBox="1">
            <a:spLocks/>
          </p:cNvSpPr>
          <p:nvPr/>
        </p:nvSpPr>
        <p:spPr>
          <a:xfrm>
            <a:off x="5341904" y="778199"/>
            <a:ext cx="3888433" cy="1230514"/>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27" indent="-216027" defTabSz="576072">
              <a:buFont typeface="Arial" pitchFamily="34" charset="0"/>
              <a:buAutoNum type="arabicPeriod"/>
            </a:pPr>
            <a:endParaRPr lang="en-GB" sz="1700" dirty="0">
              <a:solidFill>
                <a:schemeClr val="accent1"/>
              </a:solidFill>
            </a:endParaRPr>
          </a:p>
          <a:p>
            <a:pPr marL="0" indent="0" defTabSz="576072">
              <a:buNone/>
            </a:pPr>
            <a:r>
              <a:rPr lang="en-GB" sz="1700" dirty="0">
                <a:solidFill>
                  <a:schemeClr val="accent1"/>
                </a:solidFill>
              </a:rPr>
              <a:t>Healthier Together Mobile app </a:t>
            </a:r>
          </a:p>
          <a:p>
            <a:pPr marL="400050" lvl="1" indent="0" defTabSz="576072">
              <a:buNone/>
            </a:pPr>
            <a:r>
              <a:rPr lang="en-GB" dirty="0">
                <a:solidFill>
                  <a:schemeClr val="tx1"/>
                </a:solidFill>
              </a:rPr>
              <a:t>Who’s it for?</a:t>
            </a:r>
          </a:p>
          <a:p>
            <a:pPr marL="400050" lvl="1" indent="0" defTabSz="576072">
              <a:buNone/>
            </a:pPr>
            <a:r>
              <a:rPr lang="en-GB" dirty="0">
                <a:solidFill>
                  <a:schemeClr val="tx1"/>
                </a:solidFill>
              </a:rPr>
              <a:t>More stats!!!</a:t>
            </a:r>
          </a:p>
          <a:p>
            <a:pPr marL="0" indent="0" defTabSz="576072">
              <a:buNone/>
            </a:pPr>
            <a:endParaRPr lang="en-GB" sz="1008" dirty="0">
              <a:solidFill>
                <a:srgbClr val="1D1D1B"/>
              </a:solidFill>
              <a:cs typeface="Arial"/>
            </a:endParaRPr>
          </a:p>
          <a:p>
            <a:pPr marL="0" indent="0" defTabSz="576072">
              <a:buNone/>
            </a:pPr>
            <a:endParaRPr lang="en-GB" sz="1008" b="1" kern="1200" dirty="0">
              <a:solidFill>
                <a:schemeClr val="tx1"/>
              </a:solidFill>
              <a:latin typeface="+mn-lt"/>
              <a:ea typeface="+mn-ea"/>
              <a:cs typeface="+mn-cs"/>
            </a:endParaRPr>
          </a:p>
          <a:p>
            <a:pPr marL="0" indent="0" defTabSz="576072">
              <a:buNone/>
            </a:pPr>
            <a:endParaRPr lang="en-GB" sz="1008" b="1" kern="1200" dirty="0">
              <a:solidFill>
                <a:srgbClr val="1D1D1B"/>
              </a:solidFill>
              <a:latin typeface="+mn-lt"/>
              <a:ea typeface="+mn-ea"/>
              <a:cs typeface="Arial"/>
            </a:endParaRPr>
          </a:p>
          <a:p>
            <a:pPr marL="324041" lvl="1" indent="0" defTabSz="576072">
              <a:buNone/>
            </a:pPr>
            <a:endParaRPr lang="en-GB" sz="882" b="1" kern="1200" dirty="0">
              <a:solidFill>
                <a:srgbClr val="779B2B"/>
              </a:solidFill>
              <a:latin typeface="+mn-lt"/>
              <a:ea typeface="+mn-ea"/>
              <a:cs typeface="Arial"/>
            </a:endParaRPr>
          </a:p>
          <a:p>
            <a:endParaRPr lang="en-GB" dirty="0">
              <a:cs typeface="Arial"/>
            </a:endParaRPr>
          </a:p>
        </p:txBody>
      </p:sp>
      <p:pic>
        <p:nvPicPr>
          <p:cNvPr id="9" name="Picture 8" descr="A green circle with white w in it&#10;&#10;Description automatically generated">
            <a:extLst>
              <a:ext uri="{FF2B5EF4-FFF2-40B4-BE49-F238E27FC236}">
                <a16:creationId xmlns:a16="http://schemas.microsoft.com/office/drawing/2014/main" id="{A44C5FF3-1AA7-4EA2-DF59-302469A476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677" y="1008683"/>
            <a:ext cx="697633" cy="697633"/>
          </a:xfrm>
          <a:prstGeom prst="rect">
            <a:avLst/>
          </a:prstGeom>
        </p:spPr>
      </p:pic>
      <p:pic>
        <p:nvPicPr>
          <p:cNvPr id="10" name="Picture 9" descr="A group of people with their hands together&#10;&#10;Description automatically generated">
            <a:extLst>
              <a:ext uri="{FF2B5EF4-FFF2-40B4-BE49-F238E27FC236}">
                <a16:creationId xmlns:a16="http://schemas.microsoft.com/office/drawing/2014/main" id="{126A0CC8-285D-C81C-DA66-4DDCEF50A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85" y="3441176"/>
            <a:ext cx="982952" cy="610495"/>
          </a:xfrm>
          <a:prstGeom prst="rect">
            <a:avLst/>
          </a:prstGeom>
        </p:spPr>
      </p:pic>
      <p:sp>
        <p:nvSpPr>
          <p:cNvPr id="11" name="Content Placeholder 2">
            <a:extLst>
              <a:ext uri="{FF2B5EF4-FFF2-40B4-BE49-F238E27FC236}">
                <a16:creationId xmlns:a16="http://schemas.microsoft.com/office/drawing/2014/main" id="{61F62F84-1A51-EC2E-7CDE-0CD6B25CDE73}"/>
              </a:ext>
            </a:extLst>
          </p:cNvPr>
          <p:cNvSpPr txBox="1">
            <a:spLocks/>
          </p:cNvSpPr>
          <p:nvPr/>
        </p:nvSpPr>
        <p:spPr>
          <a:xfrm>
            <a:off x="870310" y="963324"/>
            <a:ext cx="3465496" cy="964638"/>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27" indent="-216027" defTabSz="576072">
              <a:buFont typeface="Arial" pitchFamily="34" charset="0"/>
              <a:buAutoNum type="arabicPeriod"/>
            </a:pPr>
            <a:endParaRPr lang="en-GB" sz="1008" dirty="0"/>
          </a:p>
          <a:p>
            <a:pPr marL="0" indent="0" defTabSz="576072">
              <a:buFont typeface="Arial" pitchFamily="34" charset="0"/>
              <a:buNone/>
            </a:pPr>
            <a:r>
              <a:rPr lang="en-GB" sz="2100" dirty="0">
                <a:solidFill>
                  <a:schemeClr val="accent1"/>
                </a:solidFill>
              </a:rPr>
              <a:t>Healthier Together hosts </a:t>
            </a:r>
          </a:p>
          <a:p>
            <a:pPr marL="400050" lvl="1" indent="0" defTabSz="576072">
              <a:buFont typeface="Arial" pitchFamily="34" charset="0"/>
              <a:buNone/>
            </a:pPr>
            <a:r>
              <a:rPr lang="en-GB" dirty="0">
                <a:solidFill>
                  <a:schemeClr val="tx1"/>
                </a:solidFill>
              </a:rPr>
              <a:t>An introduction to the North-East and North Cumbria Child Health and Wellbeing Network </a:t>
            </a:r>
          </a:p>
          <a:p>
            <a:endParaRPr lang="en-GB" dirty="0">
              <a:cs typeface="Arial"/>
            </a:endParaRPr>
          </a:p>
        </p:txBody>
      </p:sp>
      <p:sp>
        <p:nvSpPr>
          <p:cNvPr id="12" name="Content Placeholder 2">
            <a:extLst>
              <a:ext uri="{FF2B5EF4-FFF2-40B4-BE49-F238E27FC236}">
                <a16:creationId xmlns:a16="http://schemas.microsoft.com/office/drawing/2014/main" id="{4D7FFD27-13DF-2127-D4F6-570E84719F2F}"/>
              </a:ext>
            </a:extLst>
          </p:cNvPr>
          <p:cNvSpPr txBox="1">
            <a:spLocks/>
          </p:cNvSpPr>
          <p:nvPr/>
        </p:nvSpPr>
        <p:spPr>
          <a:xfrm>
            <a:off x="439818" y="2041778"/>
            <a:ext cx="3888432" cy="872576"/>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defTabSz="576072">
              <a:buFont typeface="Arial" pitchFamily="34" charset="0"/>
              <a:buNone/>
            </a:pPr>
            <a:r>
              <a:rPr lang="en-GB" sz="1600" dirty="0">
                <a:solidFill>
                  <a:schemeClr val="accent1"/>
                </a:solidFill>
              </a:rPr>
              <a:t>Why Healthier Together?</a:t>
            </a:r>
          </a:p>
          <a:p>
            <a:pPr marL="800100" lvl="2" indent="0" defTabSz="576072">
              <a:buNone/>
            </a:pPr>
            <a:r>
              <a:rPr lang="en-GB" sz="1100" dirty="0">
                <a:solidFill>
                  <a:schemeClr val="tx1"/>
                </a:solidFill>
              </a:rPr>
              <a:t>How did it get started?</a:t>
            </a:r>
          </a:p>
          <a:p>
            <a:pPr marL="800100" lvl="2" indent="0" defTabSz="576072">
              <a:buNone/>
            </a:pPr>
            <a:r>
              <a:rPr lang="en-GB" sz="1100" dirty="0">
                <a:solidFill>
                  <a:schemeClr val="tx1"/>
                </a:solidFill>
              </a:rPr>
              <a:t>Who’s it for?</a:t>
            </a:r>
          </a:p>
          <a:p>
            <a:pPr marL="800100" lvl="2" indent="0" defTabSz="576072">
              <a:buNone/>
            </a:pPr>
            <a:r>
              <a:rPr lang="en-GB" sz="1100" dirty="0">
                <a:solidFill>
                  <a:schemeClr val="tx1"/>
                </a:solidFill>
              </a:rPr>
              <a:t>Stats!!!</a:t>
            </a:r>
          </a:p>
          <a:p>
            <a:pPr marL="0" indent="0" defTabSz="576072">
              <a:buNone/>
            </a:pPr>
            <a:endParaRPr lang="en-GB" sz="1008" dirty="0">
              <a:solidFill>
                <a:srgbClr val="1D1D1B"/>
              </a:solidFill>
              <a:cs typeface="Arial"/>
            </a:endParaRPr>
          </a:p>
          <a:p>
            <a:pPr marL="324041" lvl="1" indent="0" defTabSz="576072">
              <a:buFont typeface="Arial" pitchFamily="34" charset="0"/>
              <a:buNone/>
            </a:pPr>
            <a:endParaRPr lang="en-GB" sz="882" dirty="0">
              <a:solidFill>
                <a:srgbClr val="779B2B"/>
              </a:solidFill>
              <a:cs typeface="Arial"/>
            </a:endParaRPr>
          </a:p>
        </p:txBody>
      </p:sp>
      <p:pic>
        <p:nvPicPr>
          <p:cNvPr id="13" name="Picture 12" descr="Question mark on green pastel background">
            <a:extLst>
              <a:ext uri="{FF2B5EF4-FFF2-40B4-BE49-F238E27FC236}">
                <a16:creationId xmlns:a16="http://schemas.microsoft.com/office/drawing/2014/main" id="{DEE260C3-0962-7E06-0236-597DC1602D5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2254"/>
          <a:stretch/>
        </p:blipFill>
        <p:spPr>
          <a:xfrm>
            <a:off x="263725" y="2175725"/>
            <a:ext cx="422936" cy="549307"/>
          </a:xfrm>
          <a:prstGeom prst="rect">
            <a:avLst/>
          </a:prstGeom>
        </p:spPr>
      </p:pic>
      <p:pic>
        <p:nvPicPr>
          <p:cNvPr id="14" name="Graphic 13" descr="Woman with ribbon on hair">
            <a:extLst>
              <a:ext uri="{FF2B5EF4-FFF2-40B4-BE49-F238E27FC236}">
                <a16:creationId xmlns:a16="http://schemas.microsoft.com/office/drawing/2014/main" id="{5B6B9EFA-F702-54DE-46D5-B9D90FD3C0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2390" y="3421704"/>
            <a:ext cx="216024" cy="409400"/>
          </a:xfrm>
          <a:prstGeom prst="rect">
            <a:avLst/>
          </a:prstGeom>
        </p:spPr>
      </p:pic>
      <p:pic>
        <p:nvPicPr>
          <p:cNvPr id="15" name="Picture 2" descr="Your location">
            <a:extLst>
              <a:ext uri="{FF2B5EF4-FFF2-40B4-BE49-F238E27FC236}">
                <a16:creationId xmlns:a16="http://schemas.microsoft.com/office/drawing/2014/main" id="{B7D228D8-7756-F4F9-127F-FC8FB10C92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8250" y="1103669"/>
            <a:ext cx="896717" cy="657593"/>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ABEE5906-9DF6-E96F-74D7-6BE2891616B9}"/>
              </a:ext>
            </a:extLst>
          </p:cNvPr>
          <p:cNvSpPr txBox="1">
            <a:spLocks/>
          </p:cNvSpPr>
          <p:nvPr/>
        </p:nvSpPr>
        <p:spPr>
          <a:xfrm>
            <a:off x="5378793" y="2068700"/>
            <a:ext cx="3729711" cy="10660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76072">
              <a:buNone/>
            </a:pPr>
            <a:r>
              <a:rPr lang="en-GB" sz="1700" dirty="0">
                <a:solidFill>
                  <a:schemeClr val="accent1"/>
                </a:solidFill>
              </a:rPr>
              <a:t>Our partners</a:t>
            </a:r>
          </a:p>
          <a:p>
            <a:pPr marL="400050" lvl="1" indent="0" defTabSz="576072">
              <a:buNone/>
            </a:pPr>
            <a:r>
              <a:rPr lang="en-GB" dirty="0">
                <a:solidFill>
                  <a:schemeClr val="tx1"/>
                </a:solidFill>
              </a:rPr>
              <a:t>Little Orange Book</a:t>
            </a:r>
          </a:p>
          <a:p>
            <a:pPr marL="0" indent="0" defTabSz="576072">
              <a:buNone/>
            </a:pPr>
            <a:endParaRPr lang="en-GB" sz="1008" dirty="0">
              <a:solidFill>
                <a:srgbClr val="1D1D1B"/>
              </a:solidFill>
              <a:cs typeface="Arial"/>
            </a:endParaRPr>
          </a:p>
          <a:p>
            <a:pPr marL="0" indent="0" defTabSz="576072">
              <a:buNone/>
            </a:pPr>
            <a:endParaRPr lang="en-GB" sz="1008" b="1" kern="1200" dirty="0">
              <a:solidFill>
                <a:schemeClr val="tx1"/>
              </a:solidFill>
              <a:latin typeface="+mn-lt"/>
              <a:ea typeface="+mn-ea"/>
              <a:cs typeface="+mn-cs"/>
            </a:endParaRPr>
          </a:p>
          <a:p>
            <a:pPr marL="0" indent="0" defTabSz="576072">
              <a:buNone/>
            </a:pPr>
            <a:endParaRPr lang="en-GB" sz="1008" b="1" kern="1200" dirty="0">
              <a:solidFill>
                <a:srgbClr val="1D1D1B"/>
              </a:solidFill>
              <a:latin typeface="+mn-lt"/>
              <a:ea typeface="+mn-ea"/>
              <a:cs typeface="Arial"/>
            </a:endParaRPr>
          </a:p>
          <a:p>
            <a:pPr marL="324041" lvl="1" indent="0" defTabSz="576072">
              <a:buNone/>
            </a:pPr>
            <a:endParaRPr lang="en-GB" sz="882" b="1" kern="1200" dirty="0">
              <a:solidFill>
                <a:srgbClr val="779B2B"/>
              </a:solidFill>
              <a:latin typeface="+mn-lt"/>
              <a:ea typeface="+mn-ea"/>
              <a:cs typeface="Arial"/>
            </a:endParaRPr>
          </a:p>
          <a:p>
            <a:endParaRPr lang="en-GB" dirty="0">
              <a:cs typeface="Arial"/>
            </a:endParaRPr>
          </a:p>
        </p:txBody>
      </p:sp>
      <p:pic>
        <p:nvPicPr>
          <p:cNvPr id="17" name="Picture 16">
            <a:extLst>
              <a:ext uri="{FF2B5EF4-FFF2-40B4-BE49-F238E27FC236}">
                <a16:creationId xmlns:a16="http://schemas.microsoft.com/office/drawing/2014/main" id="{58F460CE-17C0-00B5-0BC5-E051CF3C66FE}"/>
              </a:ext>
            </a:extLst>
          </p:cNvPr>
          <p:cNvPicPr>
            <a:picLocks noChangeAspect="1"/>
          </p:cNvPicPr>
          <p:nvPr/>
        </p:nvPicPr>
        <p:blipFill rotWithShape="1">
          <a:blip r:embed="rId9"/>
          <a:srcRect l="9867" t="23400" r="65866" b="50000"/>
          <a:stretch/>
        </p:blipFill>
        <p:spPr>
          <a:xfrm>
            <a:off x="4416878" y="2089169"/>
            <a:ext cx="719459" cy="525758"/>
          </a:xfrm>
          <a:prstGeom prst="rect">
            <a:avLst/>
          </a:prstGeom>
        </p:spPr>
      </p:pic>
      <p:sp>
        <p:nvSpPr>
          <p:cNvPr id="18" name="Content Placeholder 2">
            <a:extLst>
              <a:ext uri="{FF2B5EF4-FFF2-40B4-BE49-F238E27FC236}">
                <a16:creationId xmlns:a16="http://schemas.microsoft.com/office/drawing/2014/main" id="{2A5CA299-F901-0CCB-A462-8E3B8151F0B3}"/>
              </a:ext>
            </a:extLst>
          </p:cNvPr>
          <p:cNvSpPr txBox="1">
            <a:spLocks/>
          </p:cNvSpPr>
          <p:nvPr/>
        </p:nvSpPr>
        <p:spPr>
          <a:xfrm>
            <a:off x="5414288" y="3003660"/>
            <a:ext cx="3729711" cy="1066068"/>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76072">
              <a:buNone/>
            </a:pPr>
            <a:r>
              <a:rPr lang="en-GB" sz="1700" dirty="0">
                <a:solidFill>
                  <a:schemeClr val="accent1"/>
                </a:solidFill>
              </a:rPr>
              <a:t>Healthier Together Champions</a:t>
            </a:r>
          </a:p>
          <a:p>
            <a:pPr marL="400050" lvl="1" indent="0" defTabSz="576072">
              <a:buNone/>
            </a:pPr>
            <a:r>
              <a:rPr lang="en-GB" dirty="0">
                <a:solidFill>
                  <a:schemeClr val="tx1"/>
                </a:solidFill>
              </a:rPr>
              <a:t>The role of the Champions</a:t>
            </a:r>
          </a:p>
          <a:p>
            <a:pPr marL="400050" lvl="1" indent="0" defTabSz="576072">
              <a:buNone/>
            </a:pPr>
            <a:r>
              <a:rPr lang="en-GB" dirty="0">
                <a:solidFill>
                  <a:schemeClr val="tx1"/>
                </a:solidFill>
              </a:rPr>
              <a:t>Challenges facing Champions</a:t>
            </a:r>
          </a:p>
          <a:p>
            <a:pPr marL="400050" lvl="1" indent="0" defTabSz="576072">
              <a:buNone/>
            </a:pPr>
            <a:r>
              <a:rPr lang="en-GB" dirty="0">
                <a:solidFill>
                  <a:schemeClr val="tx1"/>
                </a:solidFill>
              </a:rPr>
              <a:t>Examples from existing Champions</a:t>
            </a:r>
          </a:p>
          <a:p>
            <a:pPr marL="400050" lvl="1" indent="0" defTabSz="576072">
              <a:buNone/>
            </a:pPr>
            <a:endParaRPr lang="en-GB" dirty="0">
              <a:solidFill>
                <a:schemeClr val="tx1"/>
              </a:solidFill>
            </a:endParaRPr>
          </a:p>
          <a:p>
            <a:pPr marL="0" indent="0" defTabSz="576072">
              <a:buNone/>
            </a:pPr>
            <a:endParaRPr lang="en-GB" sz="1008" dirty="0">
              <a:solidFill>
                <a:srgbClr val="1D1D1B"/>
              </a:solidFill>
              <a:cs typeface="Arial"/>
            </a:endParaRPr>
          </a:p>
          <a:p>
            <a:pPr marL="0" indent="0" defTabSz="576072">
              <a:buNone/>
            </a:pPr>
            <a:endParaRPr lang="en-GB" sz="1008" b="1" kern="1200" dirty="0">
              <a:solidFill>
                <a:schemeClr val="tx1"/>
              </a:solidFill>
              <a:latin typeface="+mn-lt"/>
              <a:ea typeface="+mn-ea"/>
              <a:cs typeface="+mn-cs"/>
            </a:endParaRPr>
          </a:p>
          <a:p>
            <a:pPr marL="0" indent="0" defTabSz="576072">
              <a:buNone/>
            </a:pPr>
            <a:endParaRPr lang="en-GB" sz="1008" b="1" kern="1200" dirty="0">
              <a:solidFill>
                <a:srgbClr val="1D1D1B"/>
              </a:solidFill>
              <a:latin typeface="+mn-lt"/>
              <a:ea typeface="+mn-ea"/>
              <a:cs typeface="Arial"/>
            </a:endParaRPr>
          </a:p>
          <a:p>
            <a:pPr marL="324041" lvl="1" indent="0" defTabSz="576072">
              <a:buNone/>
            </a:pPr>
            <a:endParaRPr lang="en-GB" sz="882" b="1" kern="1200" dirty="0">
              <a:solidFill>
                <a:srgbClr val="779B2B"/>
              </a:solidFill>
              <a:latin typeface="+mn-lt"/>
              <a:ea typeface="+mn-ea"/>
              <a:cs typeface="Arial"/>
            </a:endParaRPr>
          </a:p>
          <a:p>
            <a:endParaRPr lang="en-GB" dirty="0">
              <a:cs typeface="Arial"/>
            </a:endParaRPr>
          </a:p>
        </p:txBody>
      </p:sp>
      <p:pic>
        <p:nvPicPr>
          <p:cNvPr id="19" name="Content Placeholder 18">
            <a:extLst>
              <a:ext uri="{FF2B5EF4-FFF2-40B4-BE49-F238E27FC236}">
                <a16:creationId xmlns:a16="http://schemas.microsoft.com/office/drawing/2014/main" id="{98B9C926-10D0-9874-7822-F28B112711E8}"/>
              </a:ext>
            </a:extLst>
          </p:cNvPr>
          <p:cNvPicPr>
            <a:picLocks noGrp="1" noChangeAspect="1"/>
          </p:cNvPicPr>
          <p:nvPr>
            <p:ph sz="quarter" idx="10"/>
          </p:nvPr>
        </p:nvPicPr>
        <p:blipFill rotWithShape="1">
          <a:blip r:embed="rId10"/>
          <a:srcRect l="1691" r="-1" b="8913"/>
          <a:stretch/>
        </p:blipFill>
        <p:spPr>
          <a:xfrm>
            <a:off x="4468367" y="3446324"/>
            <a:ext cx="756600" cy="5257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7903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4"/>
                                        </p:tgtEl>
                                      </p:cBhvr>
                                    </p:animEffect>
                                    <p:anim calcmode="lin" valueType="num">
                                      <p:cBhvr>
                                        <p:cTn id="7"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4"/>
                                        </p:tgtEl>
                                        <p:attrNameLst>
                                          <p:attrName>ppt_h</p:attrName>
                                        </p:attrNameLst>
                                      </p:cBhvr>
                                      <p:tavLst>
                                        <p:tav tm="0">
                                          <p:val>
                                            <p:strVal val="ppt_h"/>
                                          </p:val>
                                        </p:tav>
                                        <p:tav tm="100000">
                                          <p:val>
                                            <p:strVal val="ppt_h"/>
                                          </p:val>
                                        </p:tav>
                                      </p:tavLst>
                                    </p:anim>
                                    <p:set>
                                      <p:cBhvr>
                                        <p:cTn id="9"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A5487-008D-4183-8AB2-A6C90B763608}"/>
              </a:ext>
            </a:extLst>
          </p:cNvPr>
          <p:cNvPicPr>
            <a:picLocks noChangeAspect="1"/>
          </p:cNvPicPr>
          <p:nvPr/>
        </p:nvPicPr>
        <p:blipFill>
          <a:blip r:embed="rId2"/>
          <a:stretch>
            <a:fillRect/>
          </a:stretch>
        </p:blipFill>
        <p:spPr>
          <a:xfrm>
            <a:off x="179512" y="72928"/>
            <a:ext cx="8740248" cy="4875086"/>
          </a:xfrm>
          <a:prstGeom prst="rect">
            <a:avLst/>
          </a:prstGeom>
        </p:spPr>
      </p:pic>
    </p:spTree>
    <p:extLst>
      <p:ext uri="{BB962C8B-B14F-4D97-AF65-F5344CB8AC3E}">
        <p14:creationId xmlns:p14="http://schemas.microsoft.com/office/powerpoint/2010/main" val="3787453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5CC24-9134-463B-B478-C50761303386}"/>
              </a:ext>
            </a:extLst>
          </p:cNvPr>
          <p:cNvPicPr>
            <a:picLocks noChangeAspect="1"/>
          </p:cNvPicPr>
          <p:nvPr/>
        </p:nvPicPr>
        <p:blipFill>
          <a:blip r:embed="rId2"/>
          <a:stretch>
            <a:fillRect/>
          </a:stretch>
        </p:blipFill>
        <p:spPr>
          <a:xfrm>
            <a:off x="278170" y="195486"/>
            <a:ext cx="8587660" cy="4752528"/>
          </a:xfrm>
          <a:prstGeom prst="rect">
            <a:avLst/>
          </a:prstGeom>
        </p:spPr>
      </p:pic>
    </p:spTree>
    <p:extLst>
      <p:ext uri="{BB962C8B-B14F-4D97-AF65-F5344CB8AC3E}">
        <p14:creationId xmlns:p14="http://schemas.microsoft.com/office/powerpoint/2010/main" val="1622571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85BCBF-0A8C-4E51-BA26-FF50D7770695}"/>
              </a:ext>
            </a:extLst>
          </p:cNvPr>
          <p:cNvPicPr>
            <a:picLocks noChangeAspect="1"/>
          </p:cNvPicPr>
          <p:nvPr/>
        </p:nvPicPr>
        <p:blipFill>
          <a:blip r:embed="rId2"/>
          <a:stretch>
            <a:fillRect/>
          </a:stretch>
        </p:blipFill>
        <p:spPr>
          <a:xfrm>
            <a:off x="197768" y="143576"/>
            <a:ext cx="8748464" cy="4856348"/>
          </a:xfrm>
          <a:prstGeom prst="rect">
            <a:avLst/>
          </a:prstGeom>
        </p:spPr>
      </p:pic>
    </p:spTree>
    <p:extLst>
      <p:ext uri="{BB962C8B-B14F-4D97-AF65-F5344CB8AC3E}">
        <p14:creationId xmlns:p14="http://schemas.microsoft.com/office/powerpoint/2010/main" val="156627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CBE68-AA25-431D-9718-F921767DD2C1}"/>
              </a:ext>
            </a:extLst>
          </p:cNvPr>
          <p:cNvPicPr>
            <a:picLocks noChangeAspect="1"/>
          </p:cNvPicPr>
          <p:nvPr/>
        </p:nvPicPr>
        <p:blipFill>
          <a:blip r:embed="rId2"/>
          <a:stretch>
            <a:fillRect/>
          </a:stretch>
        </p:blipFill>
        <p:spPr>
          <a:xfrm>
            <a:off x="76010" y="0"/>
            <a:ext cx="8991979" cy="5143500"/>
          </a:xfrm>
          <a:prstGeom prst="rect">
            <a:avLst/>
          </a:prstGeom>
        </p:spPr>
      </p:pic>
    </p:spTree>
    <p:extLst>
      <p:ext uri="{BB962C8B-B14F-4D97-AF65-F5344CB8AC3E}">
        <p14:creationId xmlns:p14="http://schemas.microsoft.com/office/powerpoint/2010/main" val="4212094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437"/>
            <a:ext cx="9144000" cy="640515"/>
          </a:xfrm>
        </p:spPr>
        <p:txBody>
          <a:bodyPr/>
          <a:lstStyle/>
          <a:p>
            <a:r>
              <a:rPr lang="en-GB"/>
              <a:t>Little Orange Book…Dr David Jones &amp; Kate Cushing Gateshead-Newcastle CCG</a:t>
            </a:r>
          </a:p>
        </p:txBody>
      </p:sp>
      <p:pic>
        <p:nvPicPr>
          <p:cNvPr id="6" name="Content Placeholder 5"/>
          <p:cNvPicPr>
            <a:picLocks noGrp="1"/>
          </p:cNvPicPr>
          <p:nvPr>
            <p:ph idx="1"/>
          </p:nvPr>
        </p:nvPicPr>
        <p:blipFill rotWithShape="1">
          <a:blip r:embed="rId3"/>
          <a:srcRect l="23203" t="9555" r="24481"/>
          <a:stretch/>
        </p:blipFill>
        <p:spPr bwMode="auto">
          <a:xfrm>
            <a:off x="14231" y="598885"/>
            <a:ext cx="2943714" cy="232442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23532" t="14870" r="24352"/>
          <a:stretch/>
        </p:blipFill>
        <p:spPr bwMode="auto">
          <a:xfrm>
            <a:off x="14232" y="2252988"/>
            <a:ext cx="2992205" cy="244370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23665" t="14374" r="24618"/>
          <a:stretch/>
        </p:blipFill>
        <p:spPr bwMode="auto">
          <a:xfrm>
            <a:off x="3567546" y="1083792"/>
            <a:ext cx="4925291" cy="3758371"/>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09445" y="4842546"/>
            <a:ext cx="5825765" cy="854080"/>
          </a:xfrm>
          <a:prstGeom prst="rect">
            <a:avLst/>
          </a:prstGeom>
          <a:noFill/>
        </p:spPr>
        <p:txBody>
          <a:bodyPr wrap="square" lIns="91440" tIns="45720" rIns="91440" bIns="45720" rtlCol="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hlinkClick r:id="rId6"/>
              </a:rPr>
              <a:t>CCG_Booklet_21_v1.1_g (nenc-healthiertogether.nhs.uk)</a:t>
            </a:r>
            <a:endParaRPr kumimoji="0" lang="en-US" sz="1200" b="0" i="0" u="none" strike="noStrike" kern="1200" cap="none" spc="0" normalizeH="0" baseline="0" noProof="0">
              <a:ln>
                <a:noFill/>
              </a:ln>
              <a:solidFill>
                <a:srgbClr val="000000"/>
              </a:solidFill>
              <a:effectLst/>
              <a:uLnTx/>
              <a:uFillTx/>
              <a:latin typeface="Arial"/>
              <a:ea typeface="+mn-ea"/>
              <a:cs typeface="+mn-cs"/>
              <a:hlinkClick r:id="rId6"/>
            </a:endParaRPr>
          </a:p>
          <a:p>
            <a:pPr marL="457200" marR="0" lvl="1" indent="0" algn="l" defTabSz="914400" rtl="0" eaLnBrk="1" fontAlgn="auto" latinLnBrk="0" hangingPunct="1">
              <a:lnSpc>
                <a:spcPct val="100000"/>
              </a:lnSpc>
              <a:spcBef>
                <a:spcPct val="0"/>
              </a:spcBef>
              <a:spcAft>
                <a:spcPct val="0"/>
              </a:spcAft>
              <a:buClrTx/>
              <a:buSzTx/>
              <a:buFontTx/>
              <a:buNone/>
              <a:tabLst/>
              <a:defRPr/>
            </a:pPr>
            <a:endParaRPr kumimoji="0" lang="en-GB" altLang="en-US" sz="2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8426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C13A2-B361-4A87-8B73-EBFA644E9AEA}"/>
              </a:ext>
            </a:extLst>
          </p:cNvPr>
          <p:cNvPicPr>
            <a:picLocks noChangeAspect="1"/>
          </p:cNvPicPr>
          <p:nvPr/>
        </p:nvPicPr>
        <p:blipFill rotWithShape="1">
          <a:blip r:embed="rId2"/>
          <a:srcRect l="9867" t="23400" r="65866" b="50000"/>
          <a:stretch/>
        </p:blipFill>
        <p:spPr>
          <a:xfrm>
            <a:off x="323528" y="361658"/>
            <a:ext cx="6048672" cy="4420183"/>
          </a:xfrm>
          <a:prstGeom prst="rect">
            <a:avLst/>
          </a:prstGeom>
        </p:spPr>
      </p:pic>
      <p:sp>
        <p:nvSpPr>
          <p:cNvPr id="5" name="TextBox 4">
            <a:extLst>
              <a:ext uri="{FF2B5EF4-FFF2-40B4-BE49-F238E27FC236}">
                <a16:creationId xmlns:a16="http://schemas.microsoft.com/office/drawing/2014/main" id="{67B34DE7-06A3-4166-8B12-97AE812F4C06}"/>
              </a:ext>
            </a:extLst>
          </p:cNvPr>
          <p:cNvSpPr txBox="1"/>
          <p:nvPr/>
        </p:nvSpPr>
        <p:spPr>
          <a:xfrm>
            <a:off x="6660232" y="843558"/>
            <a:ext cx="2088232" cy="3139321"/>
          </a:xfrm>
          <a:prstGeom prst="rect">
            <a:avLst/>
          </a:prstGeom>
          <a:noFill/>
        </p:spPr>
        <p:txBody>
          <a:bodyPr wrap="square" rtlCol="0">
            <a:spAutoFit/>
          </a:bodyPr>
          <a:lstStyle/>
          <a:p>
            <a:r>
              <a:rPr lang="en-GB" dirty="0"/>
              <a:t>Little Orange Book </a:t>
            </a:r>
          </a:p>
          <a:p>
            <a:pPr marL="285750" indent="-285750">
              <a:buFont typeface="Arial" panose="020B0604020202020204" pitchFamily="34" charset="0"/>
              <a:buChar char="•"/>
            </a:pPr>
            <a:r>
              <a:rPr lang="en-GB" dirty="0"/>
              <a:t>Aimed at parents with children aged 0-5 years </a:t>
            </a:r>
          </a:p>
          <a:p>
            <a:pPr marL="285750" indent="-285750">
              <a:buFont typeface="Arial" panose="020B0604020202020204" pitchFamily="34" charset="0"/>
              <a:buChar char="•"/>
            </a:pPr>
            <a:r>
              <a:rPr lang="en-GB" dirty="0"/>
              <a:t>Available in hard copy or digital </a:t>
            </a:r>
          </a:p>
          <a:p>
            <a:pPr marL="285750" indent="-285750">
              <a:buFont typeface="Arial" panose="020B0604020202020204" pitchFamily="34" charset="0"/>
              <a:buChar char="•"/>
            </a:pPr>
            <a:r>
              <a:rPr lang="en-GB" dirty="0"/>
              <a:t>Hosted on Healthier Together </a:t>
            </a:r>
          </a:p>
        </p:txBody>
      </p:sp>
    </p:spTree>
    <p:extLst>
      <p:ext uri="{BB962C8B-B14F-4D97-AF65-F5344CB8AC3E}">
        <p14:creationId xmlns:p14="http://schemas.microsoft.com/office/powerpoint/2010/main" val="3146440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38513-F27E-4F2D-9CE0-32FFD8EE134A}"/>
              </a:ext>
            </a:extLst>
          </p:cNvPr>
          <p:cNvPicPr>
            <a:picLocks noChangeAspect="1"/>
          </p:cNvPicPr>
          <p:nvPr/>
        </p:nvPicPr>
        <p:blipFill rotWithShape="1">
          <a:blip r:embed="rId2"/>
          <a:srcRect l="2401" t="12200" r="18267" b="5201"/>
          <a:stretch/>
        </p:blipFill>
        <p:spPr>
          <a:xfrm>
            <a:off x="467544" y="339502"/>
            <a:ext cx="7704856" cy="4248472"/>
          </a:xfrm>
          <a:prstGeom prst="rect">
            <a:avLst/>
          </a:prstGeom>
        </p:spPr>
      </p:pic>
    </p:spTree>
    <p:extLst>
      <p:ext uri="{BB962C8B-B14F-4D97-AF65-F5344CB8AC3E}">
        <p14:creationId xmlns:p14="http://schemas.microsoft.com/office/powerpoint/2010/main" val="2400664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CE9E35-9C40-4AD3-8FE3-77AD7EE3F73B}"/>
              </a:ext>
            </a:extLst>
          </p:cNvPr>
          <p:cNvSpPr>
            <a:spLocks noGrp="1"/>
          </p:cNvSpPr>
          <p:nvPr>
            <p:ph type="title"/>
          </p:nvPr>
        </p:nvSpPr>
        <p:spPr>
          <a:xfrm>
            <a:off x="2483768" y="1995686"/>
            <a:ext cx="3817044" cy="430887"/>
          </a:xfrm>
        </p:spPr>
        <p:txBody>
          <a:bodyPr/>
          <a:lstStyle/>
          <a:p>
            <a:r>
              <a:rPr lang="en-GB" dirty="0"/>
              <a:t>5 Minute Comfort Break</a:t>
            </a:r>
          </a:p>
        </p:txBody>
      </p:sp>
    </p:spTree>
    <p:extLst>
      <p:ext uri="{BB962C8B-B14F-4D97-AF65-F5344CB8AC3E}">
        <p14:creationId xmlns:p14="http://schemas.microsoft.com/office/powerpoint/2010/main" val="1752701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CDBC-C30E-4E1D-A6BD-FE01FD91FA13}"/>
              </a:ext>
            </a:extLst>
          </p:cNvPr>
          <p:cNvSpPr>
            <a:spLocks noGrp="1"/>
          </p:cNvSpPr>
          <p:nvPr>
            <p:ph type="ctrTitle"/>
          </p:nvPr>
        </p:nvSpPr>
        <p:spPr>
          <a:xfrm>
            <a:off x="1143000" y="1432144"/>
            <a:ext cx="6858000" cy="1200329"/>
          </a:xfrm>
        </p:spPr>
        <p:txBody>
          <a:bodyPr/>
          <a:lstStyle/>
          <a:p>
            <a:r>
              <a:rPr lang="en-GB" sz="3600" dirty="0"/>
              <a:t>A walk around </a:t>
            </a:r>
            <a:br>
              <a:rPr lang="en-GB" sz="3600" dirty="0"/>
            </a:br>
            <a:r>
              <a:rPr lang="en-GB" sz="3600" dirty="0"/>
              <a:t>Healthier Together website </a:t>
            </a:r>
          </a:p>
        </p:txBody>
      </p:sp>
    </p:spTree>
    <p:extLst>
      <p:ext uri="{BB962C8B-B14F-4D97-AF65-F5344CB8AC3E}">
        <p14:creationId xmlns:p14="http://schemas.microsoft.com/office/powerpoint/2010/main" val="4153219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76069B-61FF-4E9F-A1C3-15B14C17F3C7}"/>
              </a:ext>
            </a:extLst>
          </p:cNvPr>
          <p:cNvSpPr>
            <a:spLocks noGrp="1"/>
          </p:cNvSpPr>
          <p:nvPr>
            <p:ph type="title"/>
          </p:nvPr>
        </p:nvSpPr>
        <p:spPr>
          <a:xfrm>
            <a:off x="251520" y="288138"/>
            <a:ext cx="7058025" cy="430887"/>
          </a:xfrm>
        </p:spPr>
        <p:txBody>
          <a:bodyPr/>
          <a:lstStyle/>
          <a:p>
            <a:r>
              <a:rPr lang="en-GB" dirty="0"/>
              <a:t>Not all about acute illness other useful pages </a:t>
            </a:r>
          </a:p>
        </p:txBody>
      </p:sp>
      <p:sp>
        <p:nvSpPr>
          <p:cNvPr id="3" name="Subtitle 2">
            <a:extLst>
              <a:ext uri="{FF2B5EF4-FFF2-40B4-BE49-F238E27FC236}">
                <a16:creationId xmlns:a16="http://schemas.microsoft.com/office/drawing/2014/main" id="{C703544B-D1D0-4A5C-A5EC-82D7226E58C7}"/>
              </a:ext>
            </a:extLst>
          </p:cNvPr>
          <p:cNvSpPr>
            <a:spLocks noGrp="1"/>
          </p:cNvSpPr>
          <p:nvPr>
            <p:ph type="subTitle" idx="4294967295"/>
          </p:nvPr>
        </p:nvSpPr>
        <p:spPr>
          <a:xfrm>
            <a:off x="258368" y="987574"/>
            <a:ext cx="7848600" cy="3735387"/>
          </a:xfrm>
        </p:spPr>
        <p:txBody>
          <a:bodyPr>
            <a:normAutofit lnSpcReduction="10000"/>
          </a:bodyPr>
          <a:lstStyle/>
          <a:p>
            <a:pPr marL="285750" indent="-285750" algn="l">
              <a:buFont typeface="Arial" panose="020B0604020202020204" pitchFamily="34" charset="0"/>
              <a:buChar char="•"/>
            </a:pPr>
            <a:r>
              <a:rPr lang="en-GB" dirty="0"/>
              <a:t>Should my child go to school today? </a:t>
            </a:r>
          </a:p>
          <a:p>
            <a:pPr marL="0" indent="0" algn="l">
              <a:buNone/>
            </a:pPr>
            <a:r>
              <a:rPr lang="en-GB" dirty="0">
                <a:hlinkClick r:id="rId2"/>
              </a:rPr>
              <a:t>Healthier Together | Should my child go to school today (nenc-healthiertogether.nhs.uk)</a:t>
            </a:r>
            <a:endParaRPr lang="en-GB" dirty="0"/>
          </a:p>
          <a:p>
            <a:pPr algn="l"/>
            <a:endParaRPr lang="en-GB" dirty="0"/>
          </a:p>
          <a:p>
            <a:pPr marL="285750" indent="-285750" algn="l">
              <a:buFont typeface="Arial" panose="020B0604020202020204" pitchFamily="34" charset="0"/>
              <a:buChar char="•"/>
            </a:pPr>
            <a:r>
              <a:rPr lang="en-GB" dirty="0"/>
              <a:t>Milk Allergies </a:t>
            </a:r>
          </a:p>
          <a:p>
            <a:pPr marL="0" indent="0" algn="l">
              <a:buNone/>
            </a:pPr>
            <a:r>
              <a:rPr lang="en-GB" dirty="0">
                <a:hlinkClick r:id="rId3"/>
              </a:rPr>
              <a:t>Healthier Together | Is it cow's milk allergy? (nenc-healthiertogether.nhs.uk)</a:t>
            </a:r>
            <a:endParaRPr lang="en-GB" dirty="0"/>
          </a:p>
          <a:p>
            <a:pPr algn="l"/>
            <a:endParaRPr lang="en-GB" dirty="0"/>
          </a:p>
          <a:p>
            <a:pPr marL="285750" indent="-285750" algn="l">
              <a:buFont typeface="Arial" panose="020B0604020202020204" pitchFamily="34" charset="0"/>
              <a:buChar char="•"/>
            </a:pPr>
            <a:r>
              <a:rPr lang="en-GB" dirty="0"/>
              <a:t>Worried about daily life </a:t>
            </a:r>
          </a:p>
          <a:p>
            <a:pPr marL="0" indent="0" algn="l">
              <a:buNone/>
            </a:pPr>
            <a:r>
              <a:rPr lang="en-GB" dirty="0">
                <a:hlinkClick r:id="rId4"/>
              </a:rPr>
              <a:t>Healthier Together | Worried about daily life? (nenc-healthiertogether.nhs.uk)</a:t>
            </a:r>
            <a:endParaRPr lang="en-GB" dirty="0"/>
          </a:p>
          <a:p>
            <a:pPr algn="l"/>
            <a:endParaRPr lang="en-GB" dirty="0"/>
          </a:p>
          <a:p>
            <a:pPr marL="285750" indent="-285750" algn="l">
              <a:buFont typeface="Arial" panose="020B0604020202020204" pitchFamily="34" charset="0"/>
              <a:buChar char="•"/>
            </a:pPr>
            <a:r>
              <a:rPr lang="en-GB" dirty="0"/>
              <a:t>Young peoples section </a:t>
            </a:r>
          </a:p>
          <a:p>
            <a:pPr marL="0" indent="0" algn="l">
              <a:buNone/>
            </a:pPr>
            <a:r>
              <a:rPr lang="en-GB" dirty="0">
                <a:hlinkClick r:id="rId5"/>
              </a:rPr>
              <a:t>Health for Young People :: North East and North Cumbria Healthier Together (nenc-healthiertogether.nhs.uk)</a:t>
            </a:r>
            <a:endParaRPr lang="en-GB" dirty="0"/>
          </a:p>
          <a:p>
            <a:pPr algn="l"/>
            <a:endParaRPr lang="en-GB" dirty="0"/>
          </a:p>
        </p:txBody>
      </p:sp>
    </p:spTree>
    <p:extLst>
      <p:ext uri="{BB962C8B-B14F-4D97-AF65-F5344CB8AC3E}">
        <p14:creationId xmlns:p14="http://schemas.microsoft.com/office/powerpoint/2010/main" val="3184096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7E7-175F-2676-CC4D-21E7DCBE909B}"/>
              </a:ext>
            </a:extLst>
          </p:cNvPr>
          <p:cNvSpPr>
            <a:spLocks noGrp="1"/>
          </p:cNvSpPr>
          <p:nvPr>
            <p:ph type="title"/>
          </p:nvPr>
        </p:nvSpPr>
        <p:spPr>
          <a:xfrm>
            <a:off x="323528" y="232651"/>
            <a:ext cx="7058025" cy="430887"/>
          </a:xfrm>
        </p:spPr>
        <p:txBody>
          <a:bodyPr/>
          <a:lstStyle/>
          <a:p>
            <a:r>
              <a:rPr lang="en-GB" dirty="0"/>
              <a:t>The Child Health and Wellbeing Network</a:t>
            </a:r>
          </a:p>
        </p:txBody>
      </p:sp>
      <p:sp>
        <p:nvSpPr>
          <p:cNvPr id="3" name="Content Placeholder 2">
            <a:extLst>
              <a:ext uri="{FF2B5EF4-FFF2-40B4-BE49-F238E27FC236}">
                <a16:creationId xmlns:a16="http://schemas.microsoft.com/office/drawing/2014/main" id="{86246510-9BC8-8D4F-9665-36BA9218BD2D}"/>
              </a:ext>
            </a:extLst>
          </p:cNvPr>
          <p:cNvSpPr>
            <a:spLocks noGrp="1"/>
          </p:cNvSpPr>
          <p:nvPr>
            <p:ph idx="1"/>
          </p:nvPr>
        </p:nvSpPr>
        <p:spPr>
          <a:xfrm>
            <a:off x="1187624" y="987574"/>
            <a:ext cx="7058025" cy="1080120"/>
          </a:xfrm>
        </p:spPr>
        <p:txBody>
          <a:bodyPr/>
          <a:lstStyle/>
          <a:p>
            <a:pPr marL="0" indent="0" algn="l" rtl="0" fontAlgn="base">
              <a:buNone/>
            </a:pPr>
            <a:r>
              <a:rPr lang="en-GB" b="0" i="0" dirty="0">
                <a:solidFill>
                  <a:srgbClr val="000000"/>
                </a:solidFill>
                <a:effectLst/>
                <a:latin typeface="arial" panose="020B0604020202020204" pitchFamily="34" charset="0"/>
              </a:rPr>
              <a:t>The network brings together people from all sectors across the North-East and North Cumbria region, to work with children, young people and their families to support them and have a positive impact.</a:t>
            </a:r>
          </a:p>
          <a:p>
            <a:endParaRPr lang="en-GB" dirty="0"/>
          </a:p>
        </p:txBody>
      </p:sp>
      <p:sp>
        <p:nvSpPr>
          <p:cNvPr id="8" name="Rectangle: Diagonal Corners Rounded 7">
            <a:extLst>
              <a:ext uri="{FF2B5EF4-FFF2-40B4-BE49-F238E27FC236}">
                <a16:creationId xmlns:a16="http://schemas.microsoft.com/office/drawing/2014/main" id="{A10D0119-E19E-96B4-36F8-F36E8CB94340}"/>
              </a:ext>
            </a:extLst>
          </p:cNvPr>
          <p:cNvSpPr/>
          <p:nvPr/>
        </p:nvSpPr>
        <p:spPr>
          <a:xfrm>
            <a:off x="467544" y="2139702"/>
            <a:ext cx="7848872" cy="2016224"/>
          </a:xfrm>
          <a:prstGeom prst="round2DiagRect">
            <a:avLst/>
          </a:prstGeom>
          <a:solidFill>
            <a:schemeClr val="accent1">
              <a:alpha val="42000"/>
            </a:schemeClr>
          </a:solidFill>
          <a:ln>
            <a:solidFill>
              <a:schemeClr val="bg1"/>
            </a:solidFill>
          </a:ln>
          <a:scene3d>
            <a:camera prst="orthographicFront"/>
            <a:lightRig rig="threePt" dir="t"/>
          </a:scene3d>
          <a:sp3d extrusionH="76200">
            <a:bevelT/>
            <a:bevelB/>
            <a:extrusionClr>
              <a:schemeClr val="accent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1800" i="1" dirty="0">
                <a:solidFill>
                  <a:srgbClr val="002060"/>
                </a:solidFill>
                <a:latin typeface="Comic Sans MS" panose="030F0702030302020204" pitchFamily="66" charset="0"/>
              </a:rPr>
              <a:t>The Network’s Vision</a:t>
            </a:r>
          </a:p>
          <a:p>
            <a:pPr marL="0" indent="0" algn="ctr">
              <a:buNone/>
            </a:pPr>
            <a:endParaRPr lang="en-GB" sz="1800" i="1" dirty="0">
              <a:solidFill>
                <a:srgbClr val="002060"/>
              </a:solidFill>
              <a:latin typeface="Comic Sans MS" panose="030F0702030302020204" pitchFamily="66" charset="0"/>
            </a:endParaRPr>
          </a:p>
          <a:p>
            <a:pPr marL="0" indent="0" algn="ctr">
              <a:buNone/>
            </a:pPr>
            <a:r>
              <a:rPr lang="en-GB" sz="1800" i="1" dirty="0">
                <a:solidFill>
                  <a:srgbClr val="002060"/>
                </a:solidFill>
                <a:latin typeface="Comic Sans MS" panose="030F0702030302020204" pitchFamily="66" charset="0"/>
              </a:rPr>
              <a:t>“In the North East and North Cumbria we believe all children and young people should be given the opportunity to flourish and reach their potential, and be advantaged by organisations working together “</a:t>
            </a:r>
          </a:p>
        </p:txBody>
      </p:sp>
      <p:grpSp>
        <p:nvGrpSpPr>
          <p:cNvPr id="13" name="Group 12">
            <a:extLst>
              <a:ext uri="{FF2B5EF4-FFF2-40B4-BE49-F238E27FC236}">
                <a16:creationId xmlns:a16="http://schemas.microsoft.com/office/drawing/2014/main" id="{46647B99-0A88-B4AE-0FF7-3220B1ED8497}"/>
              </a:ext>
            </a:extLst>
          </p:cNvPr>
          <p:cNvGrpSpPr/>
          <p:nvPr/>
        </p:nvGrpSpPr>
        <p:grpSpPr>
          <a:xfrm>
            <a:off x="467544" y="987574"/>
            <a:ext cx="720080" cy="721368"/>
            <a:chOff x="8172400" y="1341278"/>
            <a:chExt cx="720080" cy="721368"/>
          </a:xfrm>
        </p:grpSpPr>
        <p:sp>
          <p:nvSpPr>
            <p:cNvPr id="12" name="Flowchart: Connector 11">
              <a:extLst>
                <a:ext uri="{FF2B5EF4-FFF2-40B4-BE49-F238E27FC236}">
                  <a16:creationId xmlns:a16="http://schemas.microsoft.com/office/drawing/2014/main" id="{2B231C2E-601D-869A-0A16-A285B7E7B999}"/>
                </a:ext>
              </a:extLst>
            </p:cNvPr>
            <p:cNvSpPr/>
            <p:nvPr/>
          </p:nvSpPr>
          <p:spPr>
            <a:xfrm>
              <a:off x="8172400" y="1341278"/>
              <a:ext cx="720080" cy="699554"/>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letter in a green circle&#10;&#10;Description automatically generated">
              <a:extLst>
                <a:ext uri="{FF2B5EF4-FFF2-40B4-BE49-F238E27FC236}">
                  <a16:creationId xmlns:a16="http://schemas.microsoft.com/office/drawing/2014/main" id="{72D7F1B1-E291-7577-2FD2-39D5496E3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342566"/>
              <a:ext cx="720080" cy="720080"/>
            </a:xfrm>
            <a:prstGeom prst="rect">
              <a:avLst/>
            </a:prstGeom>
          </p:spPr>
        </p:pic>
      </p:grpSp>
    </p:spTree>
    <p:extLst>
      <p:ext uri="{BB962C8B-B14F-4D97-AF65-F5344CB8AC3E}">
        <p14:creationId xmlns:p14="http://schemas.microsoft.com/office/powerpoint/2010/main" val="4290476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8557-887F-4870-9C5F-335AB9A41BF4}"/>
              </a:ext>
            </a:extLst>
          </p:cNvPr>
          <p:cNvSpPr>
            <a:spLocks noGrp="1"/>
          </p:cNvSpPr>
          <p:nvPr>
            <p:ph type="title"/>
          </p:nvPr>
        </p:nvSpPr>
        <p:spPr>
          <a:xfrm>
            <a:off x="395536" y="609296"/>
            <a:ext cx="8475750" cy="430887"/>
          </a:xfrm>
        </p:spPr>
        <p:txBody>
          <a:bodyPr/>
          <a:lstStyle/>
          <a:p>
            <a:r>
              <a:rPr lang="en-GB" dirty="0"/>
              <a:t>But how do you get people to use the resources?</a:t>
            </a:r>
          </a:p>
        </p:txBody>
      </p:sp>
      <p:sp>
        <p:nvSpPr>
          <p:cNvPr id="3" name="Content Placeholder 2">
            <a:extLst>
              <a:ext uri="{FF2B5EF4-FFF2-40B4-BE49-F238E27FC236}">
                <a16:creationId xmlns:a16="http://schemas.microsoft.com/office/drawing/2014/main" id="{49939D73-3349-48E7-A7A3-3CFDFDAB5D58}"/>
              </a:ext>
            </a:extLst>
          </p:cNvPr>
          <p:cNvSpPr>
            <a:spLocks noGrp="1"/>
          </p:cNvSpPr>
          <p:nvPr>
            <p:ph idx="1"/>
          </p:nvPr>
        </p:nvSpPr>
        <p:spPr/>
        <p:txBody>
          <a:bodyPr/>
          <a:lstStyle/>
          <a:p>
            <a:r>
              <a:rPr lang="en-GB" dirty="0"/>
              <a:t>Parents</a:t>
            </a:r>
          </a:p>
          <a:p>
            <a:pPr lvl="1"/>
            <a:r>
              <a:rPr lang="en-GB" b="1" dirty="0"/>
              <a:t>Role-modelling by healthcare professionals</a:t>
            </a:r>
          </a:p>
          <a:p>
            <a:pPr lvl="1"/>
            <a:r>
              <a:rPr lang="en-GB" dirty="0"/>
              <a:t>Parent minor illness sessions (health literacy)</a:t>
            </a:r>
          </a:p>
          <a:p>
            <a:r>
              <a:rPr lang="en-GB" dirty="0"/>
              <a:t>Community based staff</a:t>
            </a:r>
          </a:p>
          <a:p>
            <a:pPr lvl="1"/>
            <a:r>
              <a:rPr lang="en-GB" dirty="0"/>
              <a:t>Local authority public health teams</a:t>
            </a:r>
          </a:p>
          <a:p>
            <a:pPr lvl="1"/>
            <a:r>
              <a:rPr lang="en-GB" dirty="0"/>
              <a:t>Mental health education in schools</a:t>
            </a:r>
          </a:p>
          <a:p>
            <a:pPr lvl="1"/>
            <a:r>
              <a:rPr lang="en-GB" dirty="0"/>
              <a:t>VCSE organisations working with families </a:t>
            </a:r>
          </a:p>
          <a:p>
            <a:r>
              <a:rPr lang="en-GB" dirty="0"/>
              <a:t>Healthcare professionals</a:t>
            </a:r>
          </a:p>
          <a:p>
            <a:pPr lvl="1"/>
            <a:r>
              <a:rPr lang="en-GB" dirty="0"/>
              <a:t>Education based on clinical pathways/safety netting sheets </a:t>
            </a:r>
          </a:p>
        </p:txBody>
      </p:sp>
    </p:spTree>
    <p:extLst>
      <p:ext uri="{BB962C8B-B14F-4D97-AF65-F5344CB8AC3E}">
        <p14:creationId xmlns:p14="http://schemas.microsoft.com/office/powerpoint/2010/main" val="1037368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CF447-210F-45E6-B8C4-16006EF78689}"/>
              </a:ext>
            </a:extLst>
          </p:cNvPr>
          <p:cNvSpPr>
            <a:spLocks noGrp="1"/>
          </p:cNvSpPr>
          <p:nvPr>
            <p:ph type="title"/>
          </p:nvPr>
        </p:nvSpPr>
        <p:spPr>
          <a:xfrm>
            <a:off x="683568" y="344100"/>
            <a:ext cx="7058025" cy="430887"/>
          </a:xfrm>
        </p:spPr>
        <p:txBody>
          <a:bodyPr/>
          <a:lstStyle/>
          <a:p>
            <a:r>
              <a:rPr lang="en-GB" dirty="0"/>
              <a:t>Role as a Healthier Together Champion </a:t>
            </a:r>
          </a:p>
        </p:txBody>
      </p:sp>
      <p:sp>
        <p:nvSpPr>
          <p:cNvPr id="5" name="Content Placeholder 4">
            <a:extLst>
              <a:ext uri="{FF2B5EF4-FFF2-40B4-BE49-F238E27FC236}">
                <a16:creationId xmlns:a16="http://schemas.microsoft.com/office/drawing/2014/main" id="{6B5ACE30-79D8-4D4E-8617-7A03CD954655}"/>
              </a:ext>
            </a:extLst>
          </p:cNvPr>
          <p:cNvSpPr>
            <a:spLocks noGrp="1"/>
          </p:cNvSpPr>
          <p:nvPr>
            <p:ph sz="quarter" idx="10"/>
          </p:nvPr>
        </p:nvSpPr>
        <p:spPr>
          <a:xfrm>
            <a:off x="658424" y="915566"/>
            <a:ext cx="7058025" cy="3600673"/>
          </a:xfrm>
        </p:spPr>
        <p:txBody>
          <a:bodyPr/>
          <a:lstStyle/>
          <a:p>
            <a:r>
              <a:rPr lang="en-GB" dirty="0"/>
              <a:t>To promote the Healthier Together website,  mobile app and Little Orange Book with the communities you work </a:t>
            </a:r>
          </a:p>
          <a:p>
            <a:r>
              <a:rPr lang="en-GB" dirty="0"/>
              <a:t>To support with accessing the Healthier Together website and mobile app by:</a:t>
            </a:r>
          </a:p>
          <a:p>
            <a:pPr lvl="1"/>
            <a:r>
              <a:rPr lang="en-GB" dirty="0"/>
              <a:t>Sharing with them that Healthier Together is an NHS trusted resource</a:t>
            </a:r>
          </a:p>
          <a:p>
            <a:pPr lvl="1"/>
            <a:r>
              <a:rPr lang="en-GB" dirty="0"/>
              <a:t>Informing them of what they can use Healthier Together for.</a:t>
            </a:r>
          </a:p>
          <a:p>
            <a:pPr lvl="1"/>
            <a:r>
              <a:rPr lang="en-GB" dirty="0"/>
              <a:t>Showing them around the website </a:t>
            </a:r>
          </a:p>
          <a:p>
            <a:pPr lvl="1"/>
            <a:r>
              <a:rPr lang="en-GB" dirty="0"/>
              <a:t>Supporting them to download the app on their phone</a:t>
            </a:r>
          </a:p>
          <a:p>
            <a:r>
              <a:rPr lang="en-GB" dirty="0"/>
              <a:t>Gaining feedback from communities around Healthier Together to support ongoing development </a:t>
            </a:r>
          </a:p>
          <a:p>
            <a:r>
              <a:rPr lang="en-GB" dirty="0"/>
              <a:t>Supporting case studies when service users have used the website or the app </a:t>
            </a:r>
          </a:p>
        </p:txBody>
      </p:sp>
    </p:spTree>
    <p:extLst>
      <p:ext uri="{BB962C8B-B14F-4D97-AF65-F5344CB8AC3E}">
        <p14:creationId xmlns:p14="http://schemas.microsoft.com/office/powerpoint/2010/main" val="885623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241B-EF3D-AD12-F588-3D4312C6299F}"/>
              </a:ext>
            </a:extLst>
          </p:cNvPr>
          <p:cNvSpPr>
            <a:spLocks noGrp="1"/>
          </p:cNvSpPr>
          <p:nvPr>
            <p:ph type="title"/>
          </p:nvPr>
        </p:nvSpPr>
        <p:spPr>
          <a:xfrm>
            <a:off x="1042987" y="2283718"/>
            <a:ext cx="7058025" cy="430887"/>
          </a:xfrm>
        </p:spPr>
        <p:txBody>
          <a:bodyPr/>
          <a:lstStyle/>
          <a:p>
            <a:r>
              <a:rPr lang="en-GB" dirty="0"/>
              <a:t>Examples work of HT Champions Organisations </a:t>
            </a:r>
          </a:p>
        </p:txBody>
      </p:sp>
    </p:spTree>
    <p:extLst>
      <p:ext uri="{BB962C8B-B14F-4D97-AF65-F5344CB8AC3E}">
        <p14:creationId xmlns:p14="http://schemas.microsoft.com/office/powerpoint/2010/main" val="3564027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5FCBE-D5C4-0F9D-EA64-F688FF4D0D79}"/>
              </a:ext>
            </a:extLst>
          </p:cNvPr>
          <p:cNvSpPr>
            <a:spLocks noGrp="1"/>
          </p:cNvSpPr>
          <p:nvPr>
            <p:ph sz="quarter" idx="10"/>
          </p:nvPr>
        </p:nvSpPr>
        <p:spPr>
          <a:xfrm>
            <a:off x="827584" y="1779662"/>
            <a:ext cx="7058025" cy="1207470"/>
          </a:xfrm>
        </p:spPr>
        <p:txBody>
          <a:bodyPr/>
          <a:lstStyle/>
          <a:p>
            <a:pPr marL="0" indent="0">
              <a:buNone/>
            </a:pPr>
            <a:r>
              <a:rPr lang="en-GB" b="0">
                <a:latin typeface="+mj-lt"/>
              </a:rPr>
              <a:t>W</a:t>
            </a:r>
            <a:r>
              <a:rPr lang="en-GB" b="0" i="0">
                <a:effectLst/>
                <a:latin typeface="+mj-lt"/>
              </a:rPr>
              <a:t>ork with young women up to the age of 25 to give them a brighter future by helping them to tackle some of life’s biggest challenges including substance misuse, domestic abuse, unemployment, poor health and wellbeing, sexual abuse and exploitation</a:t>
            </a:r>
            <a:r>
              <a:rPr lang="en-GB" b="0" i="0">
                <a:effectLst/>
                <a:latin typeface="Open Sans" panose="020B0606030504020204" pitchFamily="34" charset="0"/>
              </a:rPr>
              <a:t>.</a:t>
            </a:r>
            <a:endParaRPr lang="en-GB"/>
          </a:p>
        </p:txBody>
      </p:sp>
      <p:pic>
        <p:nvPicPr>
          <p:cNvPr id="4" name="Picture 3">
            <a:extLst>
              <a:ext uri="{FF2B5EF4-FFF2-40B4-BE49-F238E27FC236}">
                <a16:creationId xmlns:a16="http://schemas.microsoft.com/office/drawing/2014/main" id="{FD3CF192-DB35-DF84-BEBF-498AF9854B79}"/>
              </a:ext>
            </a:extLst>
          </p:cNvPr>
          <p:cNvPicPr>
            <a:picLocks noChangeAspect="1"/>
          </p:cNvPicPr>
          <p:nvPr/>
        </p:nvPicPr>
        <p:blipFill>
          <a:blip r:embed="rId2"/>
          <a:stretch>
            <a:fillRect/>
          </a:stretch>
        </p:blipFill>
        <p:spPr>
          <a:xfrm>
            <a:off x="251520" y="123478"/>
            <a:ext cx="3775408" cy="1207470"/>
          </a:xfrm>
          <a:prstGeom prst="rect">
            <a:avLst/>
          </a:prstGeom>
        </p:spPr>
      </p:pic>
    </p:spTree>
    <p:extLst>
      <p:ext uri="{BB962C8B-B14F-4D97-AF65-F5344CB8AC3E}">
        <p14:creationId xmlns:p14="http://schemas.microsoft.com/office/powerpoint/2010/main" val="1168960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C09A0A-5EF7-45F4-B8EE-54903540B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A0D3A098-A40C-942C-C044-F1B2BEBE86CD}"/>
              </a:ext>
            </a:extLst>
          </p:cNvPr>
          <p:cNvGrpSpPr/>
          <p:nvPr/>
        </p:nvGrpSpPr>
        <p:grpSpPr>
          <a:xfrm>
            <a:off x="165772" y="1059582"/>
            <a:ext cx="3580931" cy="3947324"/>
            <a:chOff x="173554" y="820450"/>
            <a:chExt cx="3580931" cy="3947324"/>
          </a:xfrm>
        </p:grpSpPr>
        <p:pic>
          <p:nvPicPr>
            <p:cNvPr id="5" name="Picture 4">
              <a:extLst>
                <a:ext uri="{FF2B5EF4-FFF2-40B4-BE49-F238E27FC236}">
                  <a16:creationId xmlns:a16="http://schemas.microsoft.com/office/drawing/2014/main" id="{381A28ED-7CCB-0BB0-790E-D34F0D7CCCC9}"/>
                </a:ext>
              </a:extLst>
            </p:cNvPr>
            <p:cNvPicPr>
              <a:picLocks noChangeAspect="1"/>
            </p:cNvPicPr>
            <p:nvPr/>
          </p:nvPicPr>
          <p:blipFill rotWithShape="1">
            <a:blip r:embed="rId2"/>
            <a:srcRect r="5020" b="-2"/>
            <a:stretch/>
          </p:blipFill>
          <p:spPr>
            <a:xfrm>
              <a:off x="173554" y="820450"/>
              <a:ext cx="3573149" cy="1928064"/>
            </a:xfrm>
            <a:prstGeom prst="rect">
              <a:avLst/>
            </a:prstGeom>
          </p:spPr>
        </p:pic>
        <p:pic>
          <p:nvPicPr>
            <p:cNvPr id="7" name="Picture 6">
              <a:extLst>
                <a:ext uri="{FF2B5EF4-FFF2-40B4-BE49-F238E27FC236}">
                  <a16:creationId xmlns:a16="http://schemas.microsoft.com/office/drawing/2014/main" id="{BEAA17A6-04A3-26F0-3821-94629263D155}"/>
                </a:ext>
              </a:extLst>
            </p:cNvPr>
            <p:cNvPicPr>
              <a:picLocks noChangeAspect="1"/>
            </p:cNvPicPr>
            <p:nvPr/>
          </p:nvPicPr>
          <p:blipFill rotWithShape="1">
            <a:blip r:embed="rId3"/>
            <a:srcRect r="4" b="13903"/>
            <a:stretch/>
          </p:blipFill>
          <p:spPr>
            <a:xfrm>
              <a:off x="174032" y="2787774"/>
              <a:ext cx="1782221" cy="1980000"/>
            </a:xfrm>
            <a:prstGeom prst="rect">
              <a:avLst/>
            </a:prstGeom>
          </p:spPr>
        </p:pic>
        <p:pic>
          <p:nvPicPr>
            <p:cNvPr id="9" name="Picture 8">
              <a:extLst>
                <a:ext uri="{FF2B5EF4-FFF2-40B4-BE49-F238E27FC236}">
                  <a16:creationId xmlns:a16="http://schemas.microsoft.com/office/drawing/2014/main" id="{BD54F13F-1730-2B38-6230-F04BF2FEFD7A}"/>
                </a:ext>
              </a:extLst>
            </p:cNvPr>
            <p:cNvPicPr>
              <a:picLocks noChangeAspect="1"/>
            </p:cNvPicPr>
            <p:nvPr/>
          </p:nvPicPr>
          <p:blipFill rotWithShape="1">
            <a:blip r:embed="rId4"/>
            <a:srcRect t="9669" r="-3" b="3518"/>
            <a:stretch/>
          </p:blipFill>
          <p:spPr>
            <a:xfrm>
              <a:off x="1972485" y="2787774"/>
              <a:ext cx="1782000" cy="1980000"/>
            </a:xfrm>
            <a:prstGeom prst="rect">
              <a:avLst/>
            </a:prstGeom>
          </p:spPr>
        </p:pic>
      </p:grpSp>
      <p:sp>
        <p:nvSpPr>
          <p:cNvPr id="3" name="Content Placeholder 2">
            <a:extLst>
              <a:ext uri="{FF2B5EF4-FFF2-40B4-BE49-F238E27FC236}">
                <a16:creationId xmlns:a16="http://schemas.microsoft.com/office/drawing/2014/main" id="{0B5A748B-3705-588F-802C-7EEE51DD48EC}"/>
              </a:ext>
            </a:extLst>
          </p:cNvPr>
          <p:cNvSpPr>
            <a:spLocks noGrp="1"/>
          </p:cNvSpPr>
          <p:nvPr>
            <p:ph sz="quarter" idx="10"/>
          </p:nvPr>
        </p:nvSpPr>
        <p:spPr>
          <a:xfrm>
            <a:off x="3904693" y="267494"/>
            <a:ext cx="4987787" cy="4739412"/>
          </a:xfrm>
        </p:spPr>
        <p:txBody>
          <a:bodyPr vert="horz" lIns="91440" tIns="45720" rIns="91440" bIns="45720" rtlCol="0">
            <a:noAutofit/>
          </a:bodyPr>
          <a:lstStyle/>
          <a:p>
            <a:pPr indent="-228600" defTabSz="914400">
              <a:lnSpc>
                <a:spcPct val="90000"/>
              </a:lnSpc>
            </a:pPr>
            <a:r>
              <a:rPr lang="en-US" sz="1200" b="0" dirty="0"/>
              <a:t>Bright Futures have been actively promoting the innovative Healthier Together NHS resource to clients and through our social media channels which have over 5,000 members. </a:t>
            </a:r>
          </a:p>
          <a:p>
            <a:pPr marL="114292" indent="0" defTabSz="914400">
              <a:lnSpc>
                <a:spcPct val="90000"/>
              </a:lnSpc>
              <a:buNone/>
            </a:pPr>
            <a:endParaRPr lang="en-US" sz="1200" b="0" dirty="0"/>
          </a:p>
          <a:p>
            <a:pPr indent="-228600" defTabSz="914400">
              <a:lnSpc>
                <a:spcPct val="90000"/>
              </a:lnSpc>
            </a:pPr>
            <a:r>
              <a:rPr lang="en-US" sz="1200" b="0" dirty="0">
                <a:effectLst/>
              </a:rPr>
              <a:t>Bright Futures Champions provided in-house training to all staff and volunteers, 18 in total, which encouraged them to share their learning and disseminate the resources amongst all groups we engage with on a daily basis. </a:t>
            </a:r>
          </a:p>
          <a:p>
            <a:pPr marL="114292" indent="0" defTabSz="914400">
              <a:lnSpc>
                <a:spcPct val="90000"/>
              </a:lnSpc>
              <a:buNone/>
            </a:pPr>
            <a:endParaRPr lang="en-US" sz="1200" b="0" dirty="0">
              <a:effectLst/>
            </a:endParaRPr>
          </a:p>
          <a:p>
            <a:pPr indent="-228600" defTabSz="914400">
              <a:lnSpc>
                <a:spcPct val="90000"/>
              </a:lnSpc>
            </a:pPr>
            <a:r>
              <a:rPr lang="en-US" sz="1200" b="0" dirty="0"/>
              <a:t>To increase the reach promotion business-style cards and flyers have been distributed as part of staff outreach and detached youth work, in school lunchtime drop-ins, and in local children's </a:t>
            </a:r>
            <a:r>
              <a:rPr lang="en-US" sz="1200" b="0" dirty="0" err="1"/>
              <a:t>centres</a:t>
            </a:r>
            <a:r>
              <a:rPr lang="en-US" sz="1200" b="0" dirty="0"/>
              <a:t>, including Riverside and Jarrow, where Bright Futures young mums’ sessions are facilitated on a weekly basis. </a:t>
            </a:r>
          </a:p>
          <a:p>
            <a:pPr marL="114292" indent="0" defTabSz="914400">
              <a:lnSpc>
                <a:spcPct val="90000"/>
              </a:lnSpc>
              <a:buNone/>
            </a:pPr>
            <a:endParaRPr lang="en-US" sz="1200" b="0" dirty="0"/>
          </a:p>
          <a:p>
            <a:pPr indent="-228600" defTabSz="914400">
              <a:lnSpc>
                <a:spcPct val="90000"/>
              </a:lnSpc>
            </a:pPr>
            <a:r>
              <a:rPr lang="en-US" sz="1200" b="0" dirty="0"/>
              <a:t>Furthermore, two members of staff attended the Healthier Together lunch and learn session in January 2023, learning the importance of positive sleeping habits and good sleep hygiene. The staff were able to share their knowledge and further developed an interactive presentation with key information to help the young women maintain good health and well-being. </a:t>
            </a:r>
          </a:p>
          <a:p>
            <a:pPr marL="114292" indent="0" defTabSz="914400">
              <a:lnSpc>
                <a:spcPct val="90000"/>
              </a:lnSpc>
              <a:buNone/>
            </a:pPr>
            <a:endParaRPr lang="en-US" sz="1200" b="0" dirty="0"/>
          </a:p>
          <a:p>
            <a:pPr indent="-228600" defTabSz="914400">
              <a:lnSpc>
                <a:spcPct val="90000"/>
              </a:lnSpc>
            </a:pPr>
            <a:r>
              <a:rPr lang="en-US" sz="1200" b="0" dirty="0"/>
              <a:t>This presentation was shared in two young mums groups to over 30 young mums and via social media, capturing positive feedback from the mums who </a:t>
            </a:r>
            <a:r>
              <a:rPr lang="en-US" sz="1200" b="0" dirty="0" err="1"/>
              <a:t>recognised</a:t>
            </a:r>
            <a:r>
              <a:rPr lang="en-US" sz="1200" b="0" dirty="0"/>
              <a:t> the importance and benefits of the new resource</a:t>
            </a:r>
          </a:p>
        </p:txBody>
      </p:sp>
      <p:pic>
        <p:nvPicPr>
          <p:cNvPr id="12" name="Picture 11">
            <a:extLst>
              <a:ext uri="{FF2B5EF4-FFF2-40B4-BE49-F238E27FC236}">
                <a16:creationId xmlns:a16="http://schemas.microsoft.com/office/drawing/2014/main" id="{14FAB6A6-B4F4-D0C2-8EBE-0A6DC8D13E03}"/>
              </a:ext>
            </a:extLst>
          </p:cNvPr>
          <p:cNvPicPr>
            <a:picLocks noChangeAspect="1"/>
          </p:cNvPicPr>
          <p:nvPr/>
        </p:nvPicPr>
        <p:blipFill>
          <a:blip r:embed="rId5"/>
          <a:stretch>
            <a:fillRect/>
          </a:stretch>
        </p:blipFill>
        <p:spPr>
          <a:xfrm>
            <a:off x="165772" y="60053"/>
            <a:ext cx="3600400" cy="1149805"/>
          </a:xfrm>
          <a:prstGeom prst="rect">
            <a:avLst/>
          </a:prstGeom>
        </p:spPr>
      </p:pic>
    </p:spTree>
    <p:extLst>
      <p:ext uri="{BB962C8B-B14F-4D97-AF65-F5344CB8AC3E}">
        <p14:creationId xmlns:p14="http://schemas.microsoft.com/office/powerpoint/2010/main" val="4196699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0C81-FA33-B822-64C9-B6C40EF5F3E8}"/>
              </a:ext>
            </a:extLst>
          </p:cNvPr>
          <p:cNvSpPr>
            <a:spLocks noGrp="1"/>
          </p:cNvSpPr>
          <p:nvPr>
            <p:ph type="title"/>
          </p:nvPr>
        </p:nvSpPr>
        <p:spPr>
          <a:xfrm>
            <a:off x="323528" y="195486"/>
            <a:ext cx="7058025" cy="430887"/>
          </a:xfrm>
        </p:spPr>
        <p:txBody>
          <a:bodyPr/>
          <a:lstStyle/>
          <a:p>
            <a:r>
              <a:rPr lang="en-GB"/>
              <a:t>Bright Futures Case Study</a:t>
            </a:r>
          </a:p>
        </p:txBody>
      </p:sp>
      <p:sp>
        <p:nvSpPr>
          <p:cNvPr id="3" name="Content Placeholder 2">
            <a:extLst>
              <a:ext uri="{FF2B5EF4-FFF2-40B4-BE49-F238E27FC236}">
                <a16:creationId xmlns:a16="http://schemas.microsoft.com/office/drawing/2014/main" id="{E9B82741-B67E-67E4-2CF9-A8547095C242}"/>
              </a:ext>
            </a:extLst>
          </p:cNvPr>
          <p:cNvSpPr>
            <a:spLocks noGrp="1"/>
          </p:cNvSpPr>
          <p:nvPr>
            <p:ph sz="quarter" idx="10"/>
          </p:nvPr>
        </p:nvSpPr>
        <p:spPr>
          <a:xfrm>
            <a:off x="319794" y="658027"/>
            <a:ext cx="8140638" cy="3600673"/>
          </a:xfrm>
        </p:spPr>
        <p:txBody>
          <a:bodyPr>
            <a:normAutofit fontScale="25000" lnSpcReduction="20000"/>
          </a:bodyPr>
          <a:lstStyle/>
          <a:p>
            <a:pPr marL="0" indent="0">
              <a:buNone/>
            </a:pPr>
            <a:r>
              <a:rPr lang="en-GB" sz="5600" b="0" dirty="0"/>
              <a:t>Mum started attending the Bright Futures Young Mums and Mums To Be Groups in 2021 with her daughter. </a:t>
            </a:r>
          </a:p>
          <a:p>
            <a:pPr marL="0" indent="0">
              <a:buNone/>
            </a:pPr>
            <a:endParaRPr lang="en-GB" sz="5600" b="0" dirty="0"/>
          </a:p>
          <a:p>
            <a:pPr marL="0" indent="0">
              <a:buNone/>
            </a:pPr>
            <a:r>
              <a:rPr lang="en-GB" sz="5600" b="0" dirty="0"/>
              <a:t>Mum has always struggled with her mental health and at her lowest she contemplated taking her own life. Mums mental health severely declined during her pregnancy and she began to see a Counsellor to help her express herself better and process her thoughts and feelings.  in her pregnancy and she was seeing a councillor regularly to help her express/process her thoughts and feelings. Additionality, Mum has a history of drug abuse.</a:t>
            </a:r>
          </a:p>
          <a:p>
            <a:endParaRPr lang="en-GB" sz="5600" b="0" dirty="0"/>
          </a:p>
          <a:p>
            <a:pPr marL="0" indent="0">
              <a:buNone/>
            </a:pPr>
            <a:r>
              <a:rPr lang="en-GB" sz="5600" b="0" dirty="0"/>
              <a:t>Mum had explained that she finds bedtime very challenging with her daughter and that this can have a detrimental effect on her mental health. </a:t>
            </a:r>
          </a:p>
          <a:p>
            <a:endParaRPr lang="en-GB" sz="5600" b="0" dirty="0"/>
          </a:p>
          <a:p>
            <a:pPr marL="0" indent="0">
              <a:buNone/>
            </a:pPr>
            <a:r>
              <a:rPr lang="en-GB" sz="5600" b="0" dirty="0"/>
              <a:t>Bright Futures Project Workers, Lindsey completed online training with Healthier Together Champions and following this produced a Sleep Advice Presentation which covered topics including safe sleep, sleep hygiene, screen time, and relaxing techniques for children aged 0-5 years. </a:t>
            </a:r>
          </a:p>
          <a:p>
            <a:endParaRPr lang="en-GB" sz="5600" b="0" dirty="0"/>
          </a:p>
          <a:p>
            <a:pPr marL="0" indent="0">
              <a:buNone/>
            </a:pPr>
            <a:r>
              <a:rPr lang="en-GB" sz="5600" b="0" dirty="0"/>
              <a:t>Mum attended the Presentation which was delivered as part of the weekly group from a local Childrens Centres. Mum provided feedback: “I am so grateful for the advice I received today, I am going to try these calming techniques out with my daughter tonight. I feel excited to try a new routine with the all the information provided today, it has given me that little bit hope and encouragement I needed”. </a:t>
            </a:r>
          </a:p>
          <a:p>
            <a:endParaRPr lang="en-GB" sz="4400" b="0" dirty="0"/>
          </a:p>
          <a:p>
            <a:endParaRPr lang="en-GB" dirty="0"/>
          </a:p>
        </p:txBody>
      </p:sp>
    </p:spTree>
    <p:extLst>
      <p:ext uri="{BB962C8B-B14F-4D97-AF65-F5344CB8AC3E}">
        <p14:creationId xmlns:p14="http://schemas.microsoft.com/office/powerpoint/2010/main" val="1453453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DB27-D9B7-29A9-4E07-4C99DE671F18}"/>
              </a:ext>
            </a:extLst>
          </p:cNvPr>
          <p:cNvSpPr>
            <a:spLocks noGrp="1"/>
          </p:cNvSpPr>
          <p:nvPr>
            <p:ph type="title"/>
          </p:nvPr>
        </p:nvSpPr>
        <p:spPr/>
        <p:txBody>
          <a:bodyPr/>
          <a:lstStyle/>
          <a:p>
            <a:r>
              <a:rPr lang="en-GB"/>
              <a:t>Feedback from young parents </a:t>
            </a:r>
          </a:p>
        </p:txBody>
      </p:sp>
      <p:sp>
        <p:nvSpPr>
          <p:cNvPr id="3" name="Content Placeholder 2">
            <a:extLst>
              <a:ext uri="{FF2B5EF4-FFF2-40B4-BE49-F238E27FC236}">
                <a16:creationId xmlns:a16="http://schemas.microsoft.com/office/drawing/2014/main" id="{50C37B3B-8741-E06E-EB8A-37D02CFE5F54}"/>
              </a:ext>
            </a:extLst>
          </p:cNvPr>
          <p:cNvSpPr>
            <a:spLocks noGrp="1"/>
          </p:cNvSpPr>
          <p:nvPr>
            <p:ph sz="quarter" idx="10"/>
          </p:nvPr>
        </p:nvSpPr>
        <p:spPr>
          <a:xfrm>
            <a:off x="1042988" y="1203325"/>
            <a:ext cx="7058025" cy="3168625"/>
          </a:xfrm>
        </p:spPr>
        <p:txBody>
          <a:bodyPr>
            <a:normAutofit fontScale="92500" lnSpcReduction="20000"/>
          </a:body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kumimoji="0" lang="en-GB" sz="1100" b="0" i="0" u="none" strike="noStrike" kern="1200" cap="none" spc="0" normalizeH="0" baseline="0" noProof="0">
              <a:ln>
                <a:noFill/>
              </a:ln>
              <a:solidFill>
                <a:srgbClr val="1D1D1B"/>
              </a:solidFill>
              <a:effectLst/>
              <a:uLnTx/>
              <a:uFillTx/>
              <a:latin typeface="Arial"/>
              <a:ea typeface="+mn-ea"/>
              <a:cs typeface="+mn-cs"/>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kumimoji="0" lang="en-GB" sz="11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1D1D1B"/>
                </a:solidFill>
                <a:effectLst/>
                <a:uLnTx/>
                <a:uFillTx/>
                <a:latin typeface="Arial"/>
                <a:ea typeface="+mn-ea"/>
                <a:cs typeface="+mn-cs"/>
              </a:rPr>
              <a:t>“Since I was told about the Healthier Together App at the Sleep Presentation it has eased a lot of worrying about my child if they become ill, the App has saved me rushing to A&amp;E and panicking”.</a:t>
            </a: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1D1D1B"/>
                </a:solidFill>
                <a:effectLst/>
                <a:uLnTx/>
                <a:uFillTx/>
                <a:latin typeface="Arial"/>
                <a:ea typeface="+mn-ea"/>
                <a:cs typeface="+mn-cs"/>
              </a:rPr>
              <a:t>“The Healthier Together presentation delivered by Bright Futures helped me learn the importance of having a good sleep routine for both me and my child.”</a:t>
            </a: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1D1D1B"/>
                </a:solidFill>
                <a:effectLst/>
                <a:uLnTx/>
                <a:uFillTx/>
                <a:latin typeface="Arial"/>
                <a:ea typeface="+mn-ea"/>
                <a:cs typeface="+mn-cs"/>
              </a:rPr>
              <a:t>“The Healthier Together app and website is easy to use, provides good advice and stops me over-worrying about illnesses which could be treated at home instead of attending A&amp;E.”</a:t>
            </a:r>
          </a:p>
          <a:p>
            <a:pPr marL="0" marR="0" lvl="0" indent="0" algn="l" defTabSz="914378" rtl="0" eaLnBrk="1" fontAlgn="auto" latinLnBrk="0" hangingPunct="1">
              <a:lnSpc>
                <a:spcPct val="100000"/>
              </a:lnSpc>
              <a:spcBef>
                <a:spcPct val="20000"/>
              </a:spcBef>
              <a:spcAft>
                <a:spcPts val="0"/>
              </a:spcAft>
              <a:buClrTx/>
              <a:buSzTx/>
              <a:buNone/>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1D1D1B"/>
                </a:solidFill>
                <a:effectLst/>
                <a:uLnTx/>
                <a:uFillTx/>
                <a:latin typeface="Arial"/>
                <a:ea typeface="+mn-ea"/>
                <a:cs typeface="+mn-cs"/>
              </a:rPr>
              <a:t>I used Healthier Together when my son had a rash. I found it easy to get more information using links on the page and felt more confident when I was speaking with his GP”</a:t>
            </a: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lang="en-GB" sz="1400" b="0">
              <a:solidFill>
                <a:srgbClr val="1D1D1B"/>
              </a:solidFill>
              <a:latin typeface="Arial"/>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1D1D1B"/>
              </a:solidFill>
              <a:effectLst/>
              <a:uLnTx/>
              <a:uFillTx/>
              <a:latin typeface="Arial"/>
              <a:ea typeface="+mn-ea"/>
              <a:cs typeface="+mn-cs"/>
            </a:endParaRPr>
          </a:p>
          <a:p>
            <a:pPr marL="0" indent="0">
              <a:buNone/>
            </a:pPr>
            <a:endParaRPr lang="en-GB"/>
          </a:p>
        </p:txBody>
      </p:sp>
    </p:spTree>
    <p:extLst>
      <p:ext uri="{BB962C8B-B14F-4D97-AF65-F5344CB8AC3E}">
        <p14:creationId xmlns:p14="http://schemas.microsoft.com/office/powerpoint/2010/main" val="4097966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30C0-4545-4803-F3DE-AC0EC3CA76F5}"/>
              </a:ext>
            </a:extLst>
          </p:cNvPr>
          <p:cNvSpPr>
            <a:spLocks noGrp="1"/>
          </p:cNvSpPr>
          <p:nvPr>
            <p:ph type="title"/>
          </p:nvPr>
        </p:nvSpPr>
        <p:spPr>
          <a:xfrm>
            <a:off x="395536" y="124058"/>
            <a:ext cx="7058025" cy="430887"/>
          </a:xfrm>
        </p:spPr>
        <p:txBody>
          <a:bodyPr/>
          <a:lstStyle/>
          <a:p>
            <a:r>
              <a:rPr lang="en-GB"/>
              <a:t>Promoting Healthier Together in Education </a:t>
            </a:r>
          </a:p>
        </p:txBody>
      </p:sp>
      <p:sp>
        <p:nvSpPr>
          <p:cNvPr id="3" name="Content Placeholder 2">
            <a:extLst>
              <a:ext uri="{FF2B5EF4-FFF2-40B4-BE49-F238E27FC236}">
                <a16:creationId xmlns:a16="http://schemas.microsoft.com/office/drawing/2014/main" id="{916671D6-E74E-9BE9-FFDC-6BFE4C0C24B4}"/>
              </a:ext>
            </a:extLst>
          </p:cNvPr>
          <p:cNvSpPr>
            <a:spLocks noGrp="1"/>
          </p:cNvSpPr>
          <p:nvPr>
            <p:ph sz="quarter" idx="10"/>
          </p:nvPr>
        </p:nvSpPr>
        <p:spPr>
          <a:xfrm>
            <a:off x="539552" y="627534"/>
            <a:ext cx="7058025" cy="3600673"/>
          </a:xfrm>
        </p:spPr>
        <p:txBody>
          <a:bodyPr/>
          <a:lstStyle/>
          <a:p>
            <a:r>
              <a:rPr lang="en-GB" b="0" i="0">
                <a:solidFill>
                  <a:srgbClr val="333333"/>
                </a:solidFill>
                <a:effectLst/>
                <a:latin typeface="helvetica" panose="020B0604020202020204" pitchFamily="34" charset="0"/>
              </a:rPr>
              <a:t>The West End Schools' Trust (WEST) is a charitable company of eight primary schools and partner organisations located in the inner west of the city of Newcastle upon Tyne. </a:t>
            </a:r>
          </a:p>
          <a:p>
            <a:r>
              <a:rPr lang="en-GB" b="0">
                <a:solidFill>
                  <a:srgbClr val="333333"/>
                </a:solidFill>
                <a:latin typeface="helvetica" panose="020B0604020202020204" pitchFamily="34" charset="0"/>
              </a:rPr>
              <a:t>8 Primary Schools within the Trust </a:t>
            </a:r>
            <a:endParaRPr lang="en-GB" b="0" i="0">
              <a:solidFill>
                <a:srgbClr val="333333"/>
              </a:solidFill>
              <a:effectLst/>
              <a:latin typeface="helvetica" panose="020B0604020202020204" pitchFamily="34" charset="0"/>
            </a:endParaRPr>
          </a:p>
          <a:p>
            <a:r>
              <a:rPr lang="en-GB" b="0">
                <a:solidFill>
                  <a:srgbClr val="333333"/>
                </a:solidFill>
                <a:latin typeface="helvetica" panose="020B0604020202020204" pitchFamily="34" charset="0"/>
              </a:rPr>
              <a:t>Promoted Healthier Together to 3000 families </a:t>
            </a:r>
          </a:p>
          <a:p>
            <a:pPr marL="0" indent="0">
              <a:buNone/>
            </a:pPr>
            <a:endParaRPr lang="en-GB" b="0">
              <a:solidFill>
                <a:srgbClr val="333333"/>
              </a:solidFill>
              <a:latin typeface="helvetica" panose="020B0604020202020204" pitchFamily="34" charset="0"/>
            </a:endParaRPr>
          </a:p>
          <a:p>
            <a:endParaRPr lang="en-GB"/>
          </a:p>
        </p:txBody>
      </p:sp>
      <p:pic>
        <p:nvPicPr>
          <p:cNvPr id="5" name="Picture 4">
            <a:extLst>
              <a:ext uri="{FF2B5EF4-FFF2-40B4-BE49-F238E27FC236}">
                <a16:creationId xmlns:a16="http://schemas.microsoft.com/office/drawing/2014/main" id="{A1D82879-AECF-D11D-AA3A-3EF07C22CC2E}"/>
              </a:ext>
            </a:extLst>
          </p:cNvPr>
          <p:cNvPicPr>
            <a:picLocks noChangeAspect="1"/>
          </p:cNvPicPr>
          <p:nvPr/>
        </p:nvPicPr>
        <p:blipFill>
          <a:blip r:embed="rId2"/>
          <a:stretch>
            <a:fillRect/>
          </a:stretch>
        </p:blipFill>
        <p:spPr>
          <a:xfrm>
            <a:off x="0" y="3058574"/>
            <a:ext cx="9144000" cy="2084926"/>
          </a:xfrm>
          <a:prstGeom prst="rect">
            <a:avLst/>
          </a:prstGeom>
        </p:spPr>
      </p:pic>
    </p:spTree>
    <p:extLst>
      <p:ext uri="{BB962C8B-B14F-4D97-AF65-F5344CB8AC3E}">
        <p14:creationId xmlns:p14="http://schemas.microsoft.com/office/powerpoint/2010/main" val="3597914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DE62A-72F0-4D3E-7458-D2CDD05C16A2}"/>
              </a:ext>
            </a:extLst>
          </p:cNvPr>
          <p:cNvSpPr>
            <a:spLocks noGrp="1"/>
          </p:cNvSpPr>
          <p:nvPr>
            <p:ph sz="quarter" idx="10"/>
          </p:nvPr>
        </p:nvSpPr>
        <p:spPr>
          <a:xfrm>
            <a:off x="4211960" y="843558"/>
            <a:ext cx="4249713" cy="3960440"/>
          </a:xfrm>
        </p:spPr>
        <p:txBody>
          <a:bodyPr>
            <a:normAutofit fontScale="77500" lnSpcReduction="20000"/>
          </a:bodyPr>
          <a:lstStyle/>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r>
              <a:rPr lang="en-GB" b="0" dirty="0">
                <a:solidFill>
                  <a:srgbClr val="000000"/>
                </a:solidFill>
                <a:latin typeface="Arial" panose="020B0604020202020204" pitchFamily="34" charset="0"/>
              </a:rPr>
              <a:t>Family</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was supported to use the Healthier Together for her daughter about very sensitive female issue that she said she was too embarrassed to initially talk to doctor about. </a:t>
            </a:r>
            <a:r>
              <a:rPr lang="en-GB" b="0" dirty="0">
                <a:solidFill>
                  <a:srgbClr val="000000"/>
                </a:solidFill>
                <a:latin typeface="Arial" panose="020B0604020202020204" pitchFamily="34" charset="0"/>
              </a:rPr>
              <a:t>The</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advice was very useful and clear guidance on what to do next. Resulted parent in accessing pharmacy support only.	</a:t>
            </a: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lang="en-GB" b="0" dirty="0">
              <a:solidFill>
                <a:srgbClr val="000000"/>
              </a:solidFill>
              <a:latin typeface="Arial" panose="020B0604020202020204" pitchFamily="34" charset="0"/>
            </a:endParaRPr>
          </a:p>
          <a:p>
            <a:r>
              <a:rPr lang="en-GB" b="0" dirty="0">
                <a:solidFill>
                  <a:srgbClr val="000000"/>
                </a:solidFill>
                <a:latin typeface="Arial" panose="020B0604020202020204" pitchFamily="34" charset="0"/>
              </a:rPr>
              <a:t>Family</a:t>
            </a:r>
            <a:r>
              <a:rPr lang="en-GB" sz="1600" b="0" i="0" u="none" strike="noStrike" baseline="0" dirty="0">
                <a:solidFill>
                  <a:srgbClr val="000000"/>
                </a:solidFill>
                <a:latin typeface="Arial" panose="020B0604020202020204" pitchFamily="34" charset="0"/>
              </a:rPr>
              <a:t> B – Child is a persistent absentee and is kept off school regularly for minor illnesses. Since parents were introduced to the app we have seen a small improvement in attendance.</a:t>
            </a:r>
          </a:p>
          <a:p>
            <a:pPr marL="0" indent="0">
              <a:buNone/>
            </a:pPr>
            <a:r>
              <a:rPr lang="en-GB" sz="1600" b="0" i="0" u="none" strike="noStrike" baseline="0" dirty="0">
                <a:solidFill>
                  <a:srgbClr val="000000"/>
                </a:solidFill>
                <a:latin typeface="Arial" panose="020B0604020202020204" pitchFamily="34" charset="0"/>
              </a:rPr>
              <a:t> </a:t>
            </a:r>
          </a:p>
          <a:p>
            <a:r>
              <a:rPr lang="en-GB" b="0" dirty="0">
                <a:solidFill>
                  <a:srgbClr val="000000"/>
                </a:solidFill>
                <a:latin typeface="Arial" panose="020B0604020202020204" pitchFamily="34" charset="0"/>
              </a:rPr>
              <a:t>Family C -  </a:t>
            </a:r>
            <a:r>
              <a:rPr lang="en-GB" sz="1600" b="0" i="0" u="none" strike="noStrike" baseline="0" dirty="0">
                <a:solidFill>
                  <a:srgbClr val="000000"/>
                </a:solidFill>
                <a:latin typeface="Arial" panose="020B0604020202020204" pitchFamily="34" charset="0"/>
              </a:rPr>
              <a:t>One family has very poor attendance. Parents are always very wary of sending them in even with minor illness. Website shared with them, and they are encouraged to use. Staff know to ask the parents if they have accessed the website to get advice and it seems to be working. Parents seem reassured that they can send their children to school with different illnesses.	</a:t>
            </a: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endParaRPr lang="en-GB" dirty="0"/>
          </a:p>
        </p:txBody>
      </p:sp>
      <p:pic>
        <p:nvPicPr>
          <p:cNvPr id="4" name="Picture 3">
            <a:extLst>
              <a:ext uri="{FF2B5EF4-FFF2-40B4-BE49-F238E27FC236}">
                <a16:creationId xmlns:a16="http://schemas.microsoft.com/office/drawing/2014/main" id="{21E1ED87-3790-828D-6C16-962B2E02630A}"/>
              </a:ext>
            </a:extLst>
          </p:cNvPr>
          <p:cNvPicPr>
            <a:picLocks noChangeAspect="1"/>
          </p:cNvPicPr>
          <p:nvPr/>
        </p:nvPicPr>
        <p:blipFill>
          <a:blip r:embed="rId2"/>
          <a:stretch>
            <a:fillRect/>
          </a:stretch>
        </p:blipFill>
        <p:spPr>
          <a:xfrm>
            <a:off x="23654" y="1491630"/>
            <a:ext cx="3979163" cy="1851670"/>
          </a:xfrm>
          <a:prstGeom prst="rect">
            <a:avLst/>
          </a:prstGeom>
        </p:spPr>
      </p:pic>
      <p:sp>
        <p:nvSpPr>
          <p:cNvPr id="5" name="Title 1">
            <a:extLst>
              <a:ext uri="{FF2B5EF4-FFF2-40B4-BE49-F238E27FC236}">
                <a16:creationId xmlns:a16="http://schemas.microsoft.com/office/drawing/2014/main" id="{D541D32F-9525-FB19-8E97-7F3F8BCD1267}"/>
              </a:ext>
            </a:extLst>
          </p:cNvPr>
          <p:cNvSpPr>
            <a:spLocks noGrp="1"/>
          </p:cNvSpPr>
          <p:nvPr>
            <p:ph type="title"/>
          </p:nvPr>
        </p:nvSpPr>
        <p:spPr>
          <a:xfrm>
            <a:off x="611560" y="133817"/>
            <a:ext cx="7058025" cy="430887"/>
          </a:xfrm>
        </p:spPr>
        <p:txBody>
          <a:bodyPr/>
          <a:lstStyle/>
          <a:p>
            <a:r>
              <a:rPr lang="en-GB"/>
              <a:t>Supporting families through Healthier Together </a:t>
            </a:r>
          </a:p>
        </p:txBody>
      </p:sp>
    </p:spTree>
    <p:extLst>
      <p:ext uri="{BB962C8B-B14F-4D97-AF65-F5344CB8AC3E}">
        <p14:creationId xmlns:p14="http://schemas.microsoft.com/office/powerpoint/2010/main" val="2499892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C56543-9D42-426B-21E2-F9B331DA819B}"/>
              </a:ext>
            </a:extLst>
          </p:cNvPr>
          <p:cNvSpPr>
            <a:spLocks noGrp="1"/>
          </p:cNvSpPr>
          <p:nvPr>
            <p:ph sz="quarter" idx="10"/>
          </p:nvPr>
        </p:nvSpPr>
        <p:spPr/>
        <p:txBody>
          <a:bodyPr/>
          <a:lstStyle/>
          <a:p>
            <a:r>
              <a:rPr lang="en-GB" b="0"/>
              <a:t>Work with a wide range of partners to highlight how physical activity and movement can be introduced to help them achieve their aims and the common goal of tackling inequalities across our region.</a:t>
            </a:r>
          </a:p>
          <a:p>
            <a:r>
              <a:rPr lang="en-GB" b="0"/>
              <a:t>We know that being active and moving more has a positive impact for individuals and communities. It brings people together, raises aspirations, improves educational attainment, improves health and supports greener travel.</a:t>
            </a:r>
          </a:p>
          <a:p>
            <a:r>
              <a:rPr lang="en-GB" b="0"/>
              <a:t>We know that being active and moving more has a positive impact for individuals and communities. It brings people together, raises aspirations, improves educational attainment, improves health and supports greener travel.</a:t>
            </a:r>
          </a:p>
        </p:txBody>
      </p:sp>
      <p:pic>
        <p:nvPicPr>
          <p:cNvPr id="5" name="Picture 4">
            <a:extLst>
              <a:ext uri="{FF2B5EF4-FFF2-40B4-BE49-F238E27FC236}">
                <a16:creationId xmlns:a16="http://schemas.microsoft.com/office/drawing/2014/main" id="{53452CAE-D8EF-A1E7-58F9-3D3741962CD0}"/>
              </a:ext>
            </a:extLst>
          </p:cNvPr>
          <p:cNvPicPr>
            <a:picLocks noChangeAspect="1"/>
          </p:cNvPicPr>
          <p:nvPr/>
        </p:nvPicPr>
        <p:blipFill>
          <a:blip r:embed="rId2"/>
          <a:stretch>
            <a:fillRect/>
          </a:stretch>
        </p:blipFill>
        <p:spPr>
          <a:xfrm>
            <a:off x="179512" y="197502"/>
            <a:ext cx="2440222" cy="862936"/>
          </a:xfrm>
          <a:prstGeom prst="rect">
            <a:avLst/>
          </a:prstGeom>
        </p:spPr>
      </p:pic>
    </p:spTree>
    <p:extLst>
      <p:ext uri="{BB962C8B-B14F-4D97-AF65-F5344CB8AC3E}">
        <p14:creationId xmlns:p14="http://schemas.microsoft.com/office/powerpoint/2010/main" val="187826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EE891-09F3-4426-B881-1A4D26FB786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534" y="3437092"/>
            <a:ext cx="3126229" cy="1464901"/>
          </a:xfrm>
          <a:prstGeom prst="rect">
            <a:avLst/>
          </a:prstGeom>
          <a:noFill/>
          <a:ln>
            <a:noFill/>
          </a:ln>
        </p:spPr>
      </p:pic>
      <p:sp>
        <p:nvSpPr>
          <p:cNvPr id="2" name="Title 1"/>
          <p:cNvSpPr>
            <a:spLocks noGrp="1"/>
          </p:cNvSpPr>
          <p:nvPr>
            <p:ph type="title"/>
          </p:nvPr>
        </p:nvSpPr>
        <p:spPr>
          <a:xfrm>
            <a:off x="79595" y="44200"/>
            <a:ext cx="7058025" cy="430887"/>
          </a:xfrm>
        </p:spPr>
        <p:txBody>
          <a:bodyPr/>
          <a:lstStyle/>
          <a:p>
            <a:r>
              <a:rPr lang="en-GB" dirty="0"/>
              <a:t>NHS Home of this work</a:t>
            </a:r>
          </a:p>
        </p:txBody>
      </p:sp>
      <p:pic>
        <p:nvPicPr>
          <p:cNvPr id="4" name="Picture 2">
            <a:extLst>
              <a:ext uri="{FF2B5EF4-FFF2-40B4-BE49-F238E27FC236}">
                <a16:creationId xmlns:a16="http://schemas.microsoft.com/office/drawing/2014/main" id="{DAA96B1E-8B15-4B89-9E2E-38A2DA101C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29" t="34408" r="26766" b="23922"/>
          <a:stretch/>
        </p:blipFill>
        <p:spPr bwMode="auto">
          <a:xfrm>
            <a:off x="5451789" y="-352"/>
            <a:ext cx="3695202" cy="329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65574" y="362662"/>
            <a:ext cx="5400600" cy="4063324"/>
          </a:xfrm>
        </p:spPr>
        <p:txBody>
          <a:bodyPr/>
          <a:lstStyle/>
          <a:p>
            <a:r>
              <a:rPr lang="en-GB" b="1" dirty="0">
                <a:solidFill>
                  <a:srgbClr val="002060"/>
                </a:solidFill>
              </a:rPr>
              <a:t>NENC Integrated Care System</a:t>
            </a:r>
          </a:p>
          <a:p>
            <a:pPr lvl="1"/>
            <a:r>
              <a:rPr lang="en-GB" dirty="0">
                <a:solidFill>
                  <a:srgbClr val="002060"/>
                </a:solidFill>
              </a:rPr>
              <a:t>Created by the ICS in 2018</a:t>
            </a:r>
          </a:p>
          <a:p>
            <a:pPr lvl="1"/>
            <a:r>
              <a:rPr lang="en-GB" dirty="0">
                <a:solidFill>
                  <a:srgbClr val="002060"/>
                </a:solidFill>
              </a:rPr>
              <a:t>Not yet ICS funded</a:t>
            </a:r>
          </a:p>
          <a:p>
            <a:pPr marL="342900" lvl="1" indent="0">
              <a:buNone/>
            </a:pPr>
            <a:endParaRPr lang="en-GB" dirty="0">
              <a:solidFill>
                <a:srgbClr val="002060"/>
              </a:solidFill>
            </a:endParaRPr>
          </a:p>
          <a:p>
            <a:r>
              <a:rPr lang="en-GB" dirty="0">
                <a:solidFill>
                  <a:srgbClr val="002060"/>
                </a:solidFill>
              </a:rPr>
              <a:t>Growing remit in the </a:t>
            </a:r>
            <a:r>
              <a:rPr lang="en-GB" b="1" dirty="0">
                <a:solidFill>
                  <a:srgbClr val="002060"/>
                </a:solidFill>
              </a:rPr>
              <a:t>NHS CYP Transformation </a:t>
            </a:r>
          </a:p>
          <a:p>
            <a:r>
              <a:rPr lang="en-GB" b="1" dirty="0">
                <a:solidFill>
                  <a:srgbClr val="002060"/>
                </a:solidFill>
              </a:rPr>
              <a:t>programme </a:t>
            </a:r>
            <a:endParaRPr lang="en-GB" dirty="0">
              <a:solidFill>
                <a:srgbClr val="002060"/>
              </a:solidFill>
            </a:endParaRPr>
          </a:p>
          <a:p>
            <a:r>
              <a:rPr lang="en-GB" dirty="0"/>
              <a:t>Eight of the 10 UK local authorities suffering the sharpest child poverty increases over this period, which covered the peak years of austerity, were in the </a:t>
            </a:r>
            <a:r>
              <a:rPr lang="en-GB" dirty="0">
                <a:solidFill>
                  <a:srgbClr val="C00000"/>
                </a:solidFill>
              </a:rPr>
              <a:t>north-east, headed by Middlesbrough, where 41.1% of children where in poverty in 2018-19, up from 28.6% five years earlier.</a:t>
            </a:r>
          </a:p>
          <a:p>
            <a:endParaRPr lang="en-GB" dirty="0">
              <a:solidFill>
                <a:srgbClr val="002060"/>
              </a:solidFill>
            </a:endParaRPr>
          </a:p>
          <a:p>
            <a:pPr lvl="1"/>
            <a:endParaRPr lang="en-GB" dirty="0">
              <a:solidFill>
                <a:srgbClr val="002060"/>
              </a:solidFill>
            </a:endParaRPr>
          </a:p>
        </p:txBody>
      </p:sp>
      <p:pic>
        <p:nvPicPr>
          <p:cNvPr id="5" name="Picture 2">
            <a:extLst>
              <a:ext uri="{FF2B5EF4-FFF2-40B4-BE49-F238E27FC236}">
                <a16:creationId xmlns:a16="http://schemas.microsoft.com/office/drawing/2014/main" id="{EA4D0D2C-E485-4F59-98DF-89904B11F6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81" t="16557" r="32830" b="17069"/>
          <a:stretch/>
        </p:blipFill>
        <p:spPr bwMode="auto">
          <a:xfrm>
            <a:off x="197069" y="3579855"/>
            <a:ext cx="2450188" cy="147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613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3DCE-DC9D-4AA5-03F5-E9B9056F2992}"/>
              </a:ext>
            </a:extLst>
          </p:cNvPr>
          <p:cNvSpPr>
            <a:spLocks noGrp="1"/>
          </p:cNvSpPr>
          <p:nvPr>
            <p:ph type="title"/>
          </p:nvPr>
        </p:nvSpPr>
        <p:spPr>
          <a:xfrm>
            <a:off x="3347864" y="332784"/>
            <a:ext cx="4198647" cy="430887"/>
          </a:xfrm>
        </p:spPr>
        <p:txBody>
          <a:bodyPr/>
          <a:lstStyle/>
          <a:p>
            <a:r>
              <a:rPr lang="en-GB"/>
              <a:t>Promoting Healthier Together </a:t>
            </a:r>
          </a:p>
        </p:txBody>
      </p:sp>
      <p:pic>
        <p:nvPicPr>
          <p:cNvPr id="4" name="Content Placeholder 3">
            <a:extLst>
              <a:ext uri="{FF2B5EF4-FFF2-40B4-BE49-F238E27FC236}">
                <a16:creationId xmlns:a16="http://schemas.microsoft.com/office/drawing/2014/main" id="{DBB34E6E-17CE-F25E-B12F-35D7ADAA22C4}"/>
              </a:ext>
            </a:extLst>
          </p:cNvPr>
          <p:cNvPicPr>
            <a:picLocks noGrp="1" noChangeAspect="1"/>
          </p:cNvPicPr>
          <p:nvPr>
            <p:ph sz="quarter" idx="10"/>
          </p:nvPr>
        </p:nvPicPr>
        <p:blipFill>
          <a:blip r:embed="rId2"/>
          <a:stretch>
            <a:fillRect/>
          </a:stretch>
        </p:blipFill>
        <p:spPr>
          <a:xfrm>
            <a:off x="5508104" y="1527634"/>
            <a:ext cx="3291973" cy="2088232"/>
          </a:xfrm>
          <a:prstGeom prst="rect">
            <a:avLst/>
          </a:prstGeom>
        </p:spPr>
      </p:pic>
      <p:sp>
        <p:nvSpPr>
          <p:cNvPr id="6" name="TextBox 5">
            <a:extLst>
              <a:ext uri="{FF2B5EF4-FFF2-40B4-BE49-F238E27FC236}">
                <a16:creationId xmlns:a16="http://schemas.microsoft.com/office/drawing/2014/main" id="{C5EF86EA-DCD4-E6D3-4565-5D7F8D85C5FE}"/>
              </a:ext>
            </a:extLst>
          </p:cNvPr>
          <p:cNvSpPr txBox="1"/>
          <p:nvPr/>
        </p:nvSpPr>
        <p:spPr>
          <a:xfrm>
            <a:off x="454034" y="1059582"/>
            <a:ext cx="4838046"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Rise promoted the Healthier Together information to a diverse number of contacts within the children and young people sectors working across some of our most deprived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General Rise newsletter (3 x months) – 1,600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Early Years newsletter (3 x months) - 425 early years practitioners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Early Years Conference –100 early years practitioners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Internal Rise staff intranet - 26 professionals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Early Years Active Start train the trainer programme  20 early years settings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Early Years Families Campaign – 833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Opening Schools Facilities Programme – x50+ schools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Bite Back Youth Food Champion Programme – x6 youth and community centres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Website – dedicated website page Healthier Together — Rise | Physical Activity Partners for Local, Regional and National Partners (wearerise.co.uk)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Staff have been promoting Healthier Together through wider contacts through further word of mouth / meetings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D1D1B"/>
                </a:solidFill>
                <a:effectLst/>
                <a:uLnTx/>
                <a:uFillTx/>
                <a:latin typeface="Arial"/>
                <a:ea typeface="+mn-ea"/>
                <a:cs typeface="+mn-cs"/>
              </a:rPr>
              <a:t>Together fund VCSE organisations – 100+</a:t>
            </a:r>
          </a:p>
        </p:txBody>
      </p:sp>
      <p:pic>
        <p:nvPicPr>
          <p:cNvPr id="7" name="Picture 6">
            <a:extLst>
              <a:ext uri="{FF2B5EF4-FFF2-40B4-BE49-F238E27FC236}">
                <a16:creationId xmlns:a16="http://schemas.microsoft.com/office/drawing/2014/main" id="{D6DBC8FF-A229-7987-0850-948178051241}"/>
              </a:ext>
            </a:extLst>
          </p:cNvPr>
          <p:cNvPicPr>
            <a:picLocks noChangeAspect="1"/>
          </p:cNvPicPr>
          <p:nvPr/>
        </p:nvPicPr>
        <p:blipFill>
          <a:blip r:embed="rId3"/>
          <a:stretch>
            <a:fillRect/>
          </a:stretch>
        </p:blipFill>
        <p:spPr>
          <a:xfrm>
            <a:off x="488486" y="193875"/>
            <a:ext cx="2444708" cy="865707"/>
          </a:xfrm>
          <a:prstGeom prst="rect">
            <a:avLst/>
          </a:prstGeom>
        </p:spPr>
      </p:pic>
    </p:spTree>
    <p:extLst>
      <p:ext uri="{BB962C8B-B14F-4D97-AF65-F5344CB8AC3E}">
        <p14:creationId xmlns:p14="http://schemas.microsoft.com/office/powerpoint/2010/main" val="2022101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510D-028B-EB1B-66A8-A0E0F917F6D9}"/>
              </a:ext>
            </a:extLst>
          </p:cNvPr>
          <p:cNvSpPr>
            <a:spLocks noGrp="1"/>
          </p:cNvSpPr>
          <p:nvPr>
            <p:ph type="title"/>
          </p:nvPr>
        </p:nvSpPr>
        <p:spPr>
          <a:xfrm>
            <a:off x="683568" y="339809"/>
            <a:ext cx="7058025" cy="430887"/>
          </a:xfrm>
        </p:spPr>
        <p:txBody>
          <a:bodyPr/>
          <a:lstStyle/>
          <a:p>
            <a:r>
              <a:rPr lang="en-GB"/>
              <a:t>Rise use of social media </a:t>
            </a:r>
          </a:p>
        </p:txBody>
      </p:sp>
      <p:sp>
        <p:nvSpPr>
          <p:cNvPr id="3" name="Content Placeholder 2">
            <a:extLst>
              <a:ext uri="{FF2B5EF4-FFF2-40B4-BE49-F238E27FC236}">
                <a16:creationId xmlns:a16="http://schemas.microsoft.com/office/drawing/2014/main" id="{D9EB1DC8-28EF-4A45-EF3F-82885B8864E2}"/>
              </a:ext>
            </a:extLst>
          </p:cNvPr>
          <p:cNvSpPr>
            <a:spLocks noGrp="1"/>
          </p:cNvSpPr>
          <p:nvPr>
            <p:ph sz="quarter" idx="10"/>
          </p:nvPr>
        </p:nvSpPr>
        <p:spPr>
          <a:xfrm>
            <a:off x="755576" y="987574"/>
            <a:ext cx="7058025" cy="3600673"/>
          </a:xfrm>
        </p:spPr>
        <p:txBody>
          <a:bodyPr>
            <a:normAutofit fontScale="92500" lnSpcReduction="10000"/>
          </a:bodyPr>
          <a:lstStyle/>
          <a:p>
            <a:pPr marL="0" indent="0">
              <a:buNone/>
            </a:pPr>
            <a:r>
              <a:rPr lang="en-GB"/>
              <a:t>Rise direct reach for our social media channels: </a:t>
            </a:r>
          </a:p>
          <a:p>
            <a:r>
              <a:rPr lang="en-GB" b="0"/>
              <a:t>831 Twitter followers </a:t>
            </a:r>
          </a:p>
          <a:p>
            <a:r>
              <a:rPr lang="en-GB" b="0"/>
              <a:t>775 Facebook followers </a:t>
            </a:r>
          </a:p>
          <a:p>
            <a:r>
              <a:rPr lang="en-GB" b="0"/>
              <a:t>Linkedin – 629 followers </a:t>
            </a:r>
          </a:p>
          <a:p>
            <a:endParaRPr lang="en-GB" b="0"/>
          </a:p>
          <a:p>
            <a:r>
              <a:rPr lang="en-GB" b="0"/>
              <a:t>As above, our social media strategy is very much focused to business-to-business </a:t>
            </a:r>
          </a:p>
          <a:p>
            <a:endParaRPr lang="en-GB" b="0"/>
          </a:p>
          <a:p>
            <a:r>
              <a:rPr lang="en-GB" b="0"/>
              <a:t>Through our support, almost all of the early years settings who took part in our Early Years Healthier Together families campaign utilised Social media to compliment their work. The reach of these posts was (approx. totals) </a:t>
            </a:r>
          </a:p>
          <a:p>
            <a:pPr marL="0" indent="0">
              <a:buNone/>
            </a:pPr>
            <a:r>
              <a:rPr lang="en-GB" b="0"/>
              <a:t>	Facebook 1963</a:t>
            </a:r>
          </a:p>
          <a:p>
            <a:pPr marL="0" indent="0">
              <a:buNone/>
            </a:pPr>
            <a:r>
              <a:rPr lang="en-GB" b="0"/>
              <a:t>	Twitter 1677</a:t>
            </a:r>
          </a:p>
          <a:p>
            <a:pPr marL="0" indent="0">
              <a:buNone/>
            </a:pPr>
            <a:r>
              <a:rPr lang="en-GB" b="0"/>
              <a:t>	Instagram 179</a:t>
            </a:r>
          </a:p>
        </p:txBody>
      </p:sp>
    </p:spTree>
    <p:extLst>
      <p:ext uri="{BB962C8B-B14F-4D97-AF65-F5344CB8AC3E}">
        <p14:creationId xmlns:p14="http://schemas.microsoft.com/office/powerpoint/2010/main" val="419261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E645BDD-61B4-2A1A-2220-45000EEA5830}"/>
              </a:ext>
            </a:extLst>
          </p:cNvPr>
          <p:cNvPicPr>
            <a:picLocks noChangeAspect="1"/>
          </p:cNvPicPr>
          <p:nvPr/>
        </p:nvPicPr>
        <p:blipFill rotWithShape="1">
          <a:blip r:embed="rId2"/>
          <a:srcRect r="-2" b="8913"/>
          <a:stretch/>
        </p:blipFill>
        <p:spPr>
          <a:xfrm>
            <a:off x="2352291" y="10"/>
            <a:ext cx="3734478" cy="255116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white van with a hand pointing at a qr code&#10;&#10;Description automatically generated">
            <a:extLst>
              <a:ext uri="{FF2B5EF4-FFF2-40B4-BE49-F238E27FC236}">
                <a16:creationId xmlns:a16="http://schemas.microsoft.com/office/drawing/2014/main" id="{10C7F0D0-0658-E8A6-D899-0216FE45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206" r="2" b="11759"/>
          <a:stretch/>
        </p:blipFill>
        <p:spPr>
          <a:xfrm>
            <a:off x="5536267" y="2592324"/>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Content Placeholder 4" descr="A group of people on a grass field&#10;&#10;Description automatically generated">
            <a:extLst>
              <a:ext uri="{FF2B5EF4-FFF2-40B4-BE49-F238E27FC236}">
                <a16:creationId xmlns:a16="http://schemas.microsoft.com/office/drawing/2014/main" id="{42874E62-93F7-BF2C-A8E1-FA1E75206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19" r="-3" b="-3"/>
          <a:stretch/>
        </p:blipFill>
        <p:spPr>
          <a:xfrm>
            <a:off x="2392071"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07FF19-1065-1366-6D5C-8D1F5104278A}"/>
              </a:ext>
            </a:extLst>
          </p:cNvPr>
          <p:cNvSpPr>
            <a:spLocks noGrp="1"/>
          </p:cNvSpPr>
          <p:nvPr>
            <p:ph type="title"/>
          </p:nvPr>
        </p:nvSpPr>
        <p:spPr>
          <a:xfrm>
            <a:off x="336042" y="514350"/>
            <a:ext cx="2105406" cy="994172"/>
          </a:xfrm>
        </p:spPr>
        <p:txBody>
          <a:bodyPr vert="horz" lIns="91440" tIns="45720" rIns="91440" bIns="45720" rtlCol="0" anchor="ctr">
            <a:normAutofit/>
          </a:bodyPr>
          <a:lstStyle/>
          <a:p>
            <a:pPr defTabSz="914400">
              <a:lnSpc>
                <a:spcPct val="90000"/>
              </a:lnSpc>
            </a:pPr>
            <a:r>
              <a:rPr lang="en-US" sz="2100">
                <a:solidFill>
                  <a:schemeClr val="accent1"/>
                </a:solidFill>
              </a:rPr>
              <a:t>I</a:t>
            </a:r>
            <a:r>
              <a:rPr lang="en-US" sz="2100" kern="1200">
                <a:solidFill>
                  <a:schemeClr val="accent1"/>
                </a:solidFill>
                <a:latin typeface="+mj-lt"/>
                <a:ea typeface="+mj-ea"/>
                <a:cs typeface="+mj-cs"/>
              </a:rPr>
              <a:t>-Can Health and Fitness CIC  </a:t>
            </a:r>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4380"/>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1567455"/>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63E2A78F-AE55-F3F6-3317-752C2D758034}"/>
              </a:ext>
            </a:extLst>
          </p:cNvPr>
          <p:cNvSpPr>
            <a:spLocks noGrp="1"/>
          </p:cNvSpPr>
          <p:nvPr>
            <p:ph sz="quarter" idx="10"/>
          </p:nvPr>
        </p:nvSpPr>
        <p:spPr>
          <a:xfrm>
            <a:off x="336042" y="1693926"/>
            <a:ext cx="2105406" cy="2942082"/>
          </a:xfrm>
        </p:spPr>
        <p:txBody>
          <a:bodyPr vert="horz" lIns="91440" tIns="45720" rIns="91440" bIns="45720" rtlCol="0">
            <a:normAutofit/>
          </a:bodyPr>
          <a:lstStyle/>
          <a:p>
            <a:pPr indent="-228600" defTabSz="914400">
              <a:lnSpc>
                <a:spcPct val="90000"/>
              </a:lnSpc>
            </a:pPr>
            <a:r>
              <a:rPr lang="en-US" sz="1300"/>
              <a:t>Promoting Healthier Together as part of their Holiday, Activity and Food programme </a:t>
            </a:r>
          </a:p>
          <a:p>
            <a:pPr marL="114292" indent="0" defTabSz="914400">
              <a:lnSpc>
                <a:spcPct val="90000"/>
              </a:lnSpc>
              <a:buNone/>
            </a:pPr>
            <a:endParaRPr lang="en-US" sz="1300"/>
          </a:p>
        </p:txBody>
      </p:sp>
      <p:pic>
        <p:nvPicPr>
          <p:cNvPr id="7" name="Picture 6" descr="A white van with stickers on the back&#10;&#10;Description automatically generated">
            <a:extLst>
              <a:ext uri="{FF2B5EF4-FFF2-40B4-BE49-F238E27FC236}">
                <a16:creationId xmlns:a16="http://schemas.microsoft.com/office/drawing/2014/main" id="{4BC7CAEB-DADB-9B92-F30C-2172315C55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481" r="-1" b="16232"/>
          <a:stretch/>
        </p:blipFill>
        <p:spPr>
          <a:xfrm>
            <a:off x="5553279" y="10"/>
            <a:ext cx="3590721" cy="2551166"/>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96628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68AC-0CEB-482C-A953-9AB663A74023}"/>
              </a:ext>
            </a:extLst>
          </p:cNvPr>
          <p:cNvSpPr>
            <a:spLocks noGrp="1"/>
          </p:cNvSpPr>
          <p:nvPr>
            <p:ph type="title"/>
          </p:nvPr>
        </p:nvSpPr>
        <p:spPr>
          <a:xfrm>
            <a:off x="683568" y="1419622"/>
            <a:ext cx="7416824" cy="769441"/>
          </a:xfrm>
        </p:spPr>
        <p:txBody>
          <a:bodyPr/>
          <a:lstStyle/>
          <a:p>
            <a:r>
              <a:rPr lang="en-GB" dirty="0"/>
              <a:t>How do you feel that Healthier Together will benefit communities?</a:t>
            </a:r>
          </a:p>
        </p:txBody>
      </p:sp>
    </p:spTree>
    <p:extLst>
      <p:ext uri="{BB962C8B-B14F-4D97-AF65-F5344CB8AC3E}">
        <p14:creationId xmlns:p14="http://schemas.microsoft.com/office/powerpoint/2010/main" val="1804071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D5963-FD1B-9666-82C6-93F4CC240F32}"/>
              </a:ext>
            </a:extLst>
          </p:cNvPr>
          <p:cNvPicPr>
            <a:picLocks noChangeAspect="1"/>
          </p:cNvPicPr>
          <p:nvPr/>
        </p:nvPicPr>
        <p:blipFill>
          <a:blip r:embed="rId2"/>
          <a:stretch>
            <a:fillRect/>
          </a:stretch>
        </p:blipFill>
        <p:spPr>
          <a:xfrm>
            <a:off x="1897380" y="1286697"/>
            <a:ext cx="4831080" cy="2783466"/>
          </a:xfrm>
          <a:prstGeom prst="rect">
            <a:avLst/>
          </a:prstGeom>
        </p:spPr>
      </p:pic>
      <p:sp>
        <p:nvSpPr>
          <p:cNvPr id="2" name="Title 1">
            <a:extLst>
              <a:ext uri="{FF2B5EF4-FFF2-40B4-BE49-F238E27FC236}">
                <a16:creationId xmlns:a16="http://schemas.microsoft.com/office/drawing/2014/main" id="{E91DF626-A078-8AFA-C62F-796B3D7BAB10}"/>
              </a:ext>
            </a:extLst>
          </p:cNvPr>
          <p:cNvSpPr>
            <a:spLocks noGrp="1"/>
          </p:cNvSpPr>
          <p:nvPr>
            <p:ph type="title"/>
          </p:nvPr>
        </p:nvSpPr>
        <p:spPr>
          <a:xfrm>
            <a:off x="1020128" y="232609"/>
            <a:ext cx="7058025" cy="769441"/>
          </a:xfrm>
        </p:spPr>
        <p:txBody>
          <a:bodyPr/>
          <a:lstStyle/>
          <a:p>
            <a:pPr algn="ctr"/>
            <a:r>
              <a:rPr lang="en-US">
                <a:cs typeface="Arial"/>
              </a:rPr>
              <a:t>Healthier Together provides a go to platform that can be responsive to need </a:t>
            </a:r>
            <a:endParaRPr lang="en-US"/>
          </a:p>
        </p:txBody>
      </p:sp>
      <p:pic>
        <p:nvPicPr>
          <p:cNvPr id="7" name="Picture 6" descr="A black background with white text&#10;&#10;Description automatically generated">
            <a:extLst>
              <a:ext uri="{FF2B5EF4-FFF2-40B4-BE49-F238E27FC236}">
                <a16:creationId xmlns:a16="http://schemas.microsoft.com/office/drawing/2014/main" id="{BD409994-060F-63A8-CC4B-136A164725F3}"/>
              </a:ext>
            </a:extLst>
          </p:cNvPr>
          <p:cNvPicPr>
            <a:picLocks noChangeAspect="1"/>
          </p:cNvPicPr>
          <p:nvPr/>
        </p:nvPicPr>
        <p:blipFill>
          <a:blip r:embed="rId3"/>
          <a:stretch>
            <a:fillRect/>
          </a:stretch>
        </p:blipFill>
        <p:spPr>
          <a:xfrm>
            <a:off x="4549140" y="1879360"/>
            <a:ext cx="2743200" cy="759941"/>
          </a:xfrm>
          <a:prstGeom prst="rect">
            <a:avLst/>
          </a:prstGeom>
        </p:spPr>
      </p:pic>
    </p:spTree>
    <p:extLst>
      <p:ext uri="{BB962C8B-B14F-4D97-AF65-F5344CB8AC3E}">
        <p14:creationId xmlns:p14="http://schemas.microsoft.com/office/powerpoint/2010/main" val="2556915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357CF6C-1FA4-A2A4-B2CE-8A13D4FE10BD}"/>
              </a:ext>
            </a:extLst>
          </p:cNvPr>
          <p:cNvPicPr>
            <a:picLocks noChangeAspect="1"/>
          </p:cNvPicPr>
          <p:nvPr/>
        </p:nvPicPr>
        <p:blipFill rotWithShape="1">
          <a:blip r:embed="rId2"/>
          <a:srcRect l="18515" t="12737" r="4243" b="8408"/>
          <a:stretch/>
        </p:blipFill>
        <p:spPr>
          <a:xfrm>
            <a:off x="477924" y="759723"/>
            <a:ext cx="6081113" cy="3348684"/>
          </a:xfrm>
          <a:prstGeom prst="rect">
            <a:avLst/>
          </a:prstGeom>
        </p:spPr>
      </p:pic>
      <p:sp>
        <p:nvSpPr>
          <p:cNvPr id="4" name="TextBox 1">
            <a:extLst>
              <a:ext uri="{FF2B5EF4-FFF2-40B4-BE49-F238E27FC236}">
                <a16:creationId xmlns:a16="http://schemas.microsoft.com/office/drawing/2014/main" id="{4CA3B9F3-6CA1-8717-8016-4D88F7402FB9}"/>
              </a:ext>
            </a:extLst>
          </p:cNvPr>
          <p:cNvSpPr txBox="1"/>
          <p:nvPr/>
        </p:nvSpPr>
        <p:spPr>
          <a:xfrm>
            <a:off x="6865620" y="762000"/>
            <a:ext cx="1935479" cy="313932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79B2B"/>
                </a:solidFill>
                <a:effectLst/>
                <a:uLnTx/>
                <a:uFillTx/>
                <a:latin typeface="Arial"/>
                <a:ea typeface="+mn-ea"/>
                <a:cs typeface="Arial"/>
              </a:rPr>
              <a:t>Over 5000 children registered on the app across 300 GP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79B2B"/>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79B2B"/>
                </a:solidFill>
                <a:effectLst/>
                <a:uLnTx/>
                <a:uFillTx/>
                <a:latin typeface="Arial"/>
                <a:ea typeface="+mn-ea"/>
                <a:cs typeface="Arial"/>
              </a:rPr>
              <a:t>28 practices now live with HT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1D1B"/>
              </a:solidFill>
              <a:effectLst/>
              <a:uLnTx/>
              <a:uFillTx/>
              <a:latin typeface="Arial"/>
              <a:ea typeface="+mn-ea"/>
              <a:cs typeface="Arial"/>
            </a:endParaRPr>
          </a:p>
        </p:txBody>
      </p:sp>
      <p:sp>
        <p:nvSpPr>
          <p:cNvPr id="5" name="Title 4">
            <a:extLst>
              <a:ext uri="{FF2B5EF4-FFF2-40B4-BE49-F238E27FC236}">
                <a16:creationId xmlns:a16="http://schemas.microsoft.com/office/drawing/2014/main" id="{270B84D3-AB22-9E25-5E0D-93780ED465A7}"/>
              </a:ext>
            </a:extLst>
          </p:cNvPr>
          <p:cNvSpPr>
            <a:spLocks noGrp="1"/>
          </p:cNvSpPr>
          <p:nvPr>
            <p:ph type="title"/>
          </p:nvPr>
        </p:nvSpPr>
        <p:spPr>
          <a:xfrm>
            <a:off x="517208" y="266363"/>
            <a:ext cx="7058025" cy="430887"/>
          </a:xfrm>
        </p:spPr>
        <p:txBody>
          <a:bodyPr/>
          <a:lstStyle/>
          <a:p>
            <a:r>
              <a:rPr lang="en-US">
                <a:cs typeface="Arial"/>
              </a:rPr>
              <a:t>HT app usage </a:t>
            </a:r>
            <a:endParaRPr lang="en-US"/>
          </a:p>
        </p:txBody>
      </p:sp>
      <p:sp>
        <p:nvSpPr>
          <p:cNvPr id="2" name="TextBox 1">
            <a:extLst>
              <a:ext uri="{FF2B5EF4-FFF2-40B4-BE49-F238E27FC236}">
                <a16:creationId xmlns:a16="http://schemas.microsoft.com/office/drawing/2014/main" id="{CB0FD8D3-8DA4-ECF4-0017-583CD9F76DC3}"/>
              </a:ext>
            </a:extLst>
          </p:cNvPr>
          <p:cNvSpPr txBox="1"/>
          <p:nvPr/>
        </p:nvSpPr>
        <p:spPr>
          <a:xfrm>
            <a:off x="234575" y="4344686"/>
            <a:ext cx="4968825" cy="64633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79B2B"/>
                </a:solidFill>
                <a:effectLst/>
                <a:uLnTx/>
                <a:uFillTx/>
                <a:latin typeface="Arial"/>
                <a:ea typeface="+mn-ea"/>
                <a:cs typeface="Arial"/>
              </a:rPr>
              <a:t>66% of App users directed to selfcare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1D1B"/>
              </a:solidFill>
              <a:effectLst/>
              <a:uLnTx/>
              <a:uFillTx/>
              <a:latin typeface="Arial"/>
              <a:ea typeface="+mn-ea"/>
              <a:cs typeface="Arial"/>
            </a:endParaRPr>
          </a:p>
        </p:txBody>
      </p:sp>
    </p:spTree>
    <p:extLst>
      <p:ext uri="{BB962C8B-B14F-4D97-AF65-F5344CB8AC3E}">
        <p14:creationId xmlns:p14="http://schemas.microsoft.com/office/powerpoint/2010/main" val="3196785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22F3-24C7-22AB-B6AB-85C5786F0ACA}"/>
              </a:ext>
            </a:extLst>
          </p:cNvPr>
          <p:cNvSpPr>
            <a:spLocks noGrp="1"/>
          </p:cNvSpPr>
          <p:nvPr>
            <p:ph type="title"/>
          </p:nvPr>
        </p:nvSpPr>
        <p:spPr>
          <a:xfrm>
            <a:off x="741792" y="252771"/>
            <a:ext cx="7058025" cy="430887"/>
          </a:xfrm>
        </p:spPr>
        <p:txBody>
          <a:bodyPr/>
          <a:lstStyle/>
          <a:p>
            <a:r>
              <a:rPr lang="en-US">
                <a:cs typeface="Arial"/>
              </a:rPr>
              <a:t>NENC A&amp;E attendances </a:t>
            </a:r>
          </a:p>
        </p:txBody>
      </p:sp>
      <p:pic>
        <p:nvPicPr>
          <p:cNvPr id="4" name="Content Placeholder 3">
            <a:extLst>
              <a:ext uri="{FF2B5EF4-FFF2-40B4-BE49-F238E27FC236}">
                <a16:creationId xmlns:a16="http://schemas.microsoft.com/office/drawing/2014/main" id="{B1D35BE7-CBFA-84C9-F8B0-BDF57A64018D}"/>
              </a:ext>
            </a:extLst>
          </p:cNvPr>
          <p:cNvPicPr>
            <a:picLocks noGrp="1" noChangeAspect="1"/>
          </p:cNvPicPr>
          <p:nvPr>
            <p:ph sz="quarter" idx="10"/>
          </p:nvPr>
        </p:nvPicPr>
        <p:blipFill>
          <a:blip r:embed="rId2"/>
          <a:stretch>
            <a:fillRect/>
          </a:stretch>
        </p:blipFill>
        <p:spPr>
          <a:xfrm>
            <a:off x="984715" y="1028220"/>
            <a:ext cx="6046568" cy="3285665"/>
          </a:xfrm>
        </p:spPr>
      </p:pic>
    </p:spTree>
    <p:extLst>
      <p:ext uri="{BB962C8B-B14F-4D97-AF65-F5344CB8AC3E}">
        <p14:creationId xmlns:p14="http://schemas.microsoft.com/office/powerpoint/2010/main" val="84584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2CEC-9A6F-FCA4-8940-1278354B9BA8}"/>
              </a:ext>
            </a:extLst>
          </p:cNvPr>
          <p:cNvSpPr>
            <a:spLocks noGrp="1"/>
          </p:cNvSpPr>
          <p:nvPr>
            <p:ph type="title"/>
          </p:nvPr>
        </p:nvSpPr>
        <p:spPr>
          <a:xfrm>
            <a:off x="903974" y="229602"/>
            <a:ext cx="7058025" cy="430887"/>
          </a:xfrm>
        </p:spPr>
        <p:txBody>
          <a:bodyPr/>
          <a:lstStyle/>
          <a:p>
            <a:endParaRPr lang="en-US"/>
          </a:p>
        </p:txBody>
      </p:sp>
      <p:pic>
        <p:nvPicPr>
          <p:cNvPr id="5" name="Picture 4">
            <a:extLst>
              <a:ext uri="{FF2B5EF4-FFF2-40B4-BE49-F238E27FC236}">
                <a16:creationId xmlns:a16="http://schemas.microsoft.com/office/drawing/2014/main" id="{A45191A8-5E6E-6DF2-B75F-645DD042B829}"/>
              </a:ext>
            </a:extLst>
          </p:cNvPr>
          <p:cNvPicPr>
            <a:picLocks noChangeAspect="1"/>
          </p:cNvPicPr>
          <p:nvPr/>
        </p:nvPicPr>
        <p:blipFill>
          <a:blip r:embed="rId2"/>
          <a:stretch>
            <a:fillRect/>
          </a:stretch>
        </p:blipFill>
        <p:spPr>
          <a:xfrm>
            <a:off x="1039898" y="1098329"/>
            <a:ext cx="5948233" cy="3231403"/>
          </a:xfrm>
          <a:prstGeom prst="rect">
            <a:avLst/>
          </a:prstGeom>
        </p:spPr>
      </p:pic>
    </p:spTree>
    <p:extLst>
      <p:ext uri="{BB962C8B-B14F-4D97-AF65-F5344CB8AC3E}">
        <p14:creationId xmlns:p14="http://schemas.microsoft.com/office/powerpoint/2010/main" val="1802252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aph with text and numbers&#10;&#10;Description automatically generated">
            <a:extLst>
              <a:ext uri="{FF2B5EF4-FFF2-40B4-BE49-F238E27FC236}">
                <a16:creationId xmlns:a16="http://schemas.microsoft.com/office/drawing/2014/main" id="{62EF7754-B500-C3BC-2BAC-81E691F01D6E}"/>
              </a:ext>
            </a:extLst>
          </p:cNvPr>
          <p:cNvPicPr>
            <a:picLocks noGrp="1" noChangeAspect="1"/>
          </p:cNvPicPr>
          <p:nvPr>
            <p:ph sz="quarter" idx="10"/>
          </p:nvPr>
        </p:nvPicPr>
        <p:blipFill>
          <a:blip r:embed="rId2"/>
          <a:stretch>
            <a:fillRect/>
          </a:stretch>
        </p:blipFill>
        <p:spPr>
          <a:xfrm>
            <a:off x="621278" y="639547"/>
            <a:ext cx="6634875" cy="3600673"/>
          </a:xfrm>
        </p:spPr>
      </p:pic>
    </p:spTree>
    <p:extLst>
      <p:ext uri="{BB962C8B-B14F-4D97-AF65-F5344CB8AC3E}">
        <p14:creationId xmlns:p14="http://schemas.microsoft.com/office/powerpoint/2010/main" val="893063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E0EE-EAE0-65E9-A718-50C29198F6BD}"/>
              </a:ext>
            </a:extLst>
          </p:cNvPr>
          <p:cNvSpPr>
            <a:spLocks noGrp="1"/>
          </p:cNvSpPr>
          <p:nvPr>
            <p:ph type="title"/>
          </p:nvPr>
        </p:nvSpPr>
        <p:spPr/>
        <p:txBody>
          <a:bodyPr/>
          <a:lstStyle/>
          <a:p>
            <a:r>
              <a:rPr lang="en-GB"/>
              <a:t>Healthier Together Champions Summary </a:t>
            </a:r>
          </a:p>
        </p:txBody>
      </p:sp>
      <p:sp>
        <p:nvSpPr>
          <p:cNvPr id="3" name="Content Placeholder 2">
            <a:extLst>
              <a:ext uri="{FF2B5EF4-FFF2-40B4-BE49-F238E27FC236}">
                <a16:creationId xmlns:a16="http://schemas.microsoft.com/office/drawing/2014/main" id="{419F6DDF-A5E7-B500-DBB8-B3D3CDE4758D}"/>
              </a:ext>
            </a:extLst>
          </p:cNvPr>
          <p:cNvSpPr>
            <a:spLocks noGrp="1"/>
          </p:cNvSpPr>
          <p:nvPr>
            <p:ph sz="quarter" idx="10"/>
          </p:nvPr>
        </p:nvSpPr>
        <p:spPr>
          <a:xfrm>
            <a:off x="1042988" y="1203325"/>
            <a:ext cx="7058025" cy="2304529"/>
          </a:xfrm>
        </p:spPr>
        <p:txBody>
          <a:bodyPr>
            <a:normAutofit/>
          </a:bodyPr>
          <a:lstStyle/>
          <a:p>
            <a:r>
              <a:rPr lang="en-GB" b="0"/>
              <a:t>Over 150 Healthier Together Champions trained from across 18 VSCE organisations.</a:t>
            </a:r>
          </a:p>
          <a:p>
            <a:r>
              <a:rPr lang="en-GB" b="0"/>
              <a:t>Created a network of champions to promote Healthier Together in our underserved communities. </a:t>
            </a:r>
          </a:p>
          <a:p>
            <a:r>
              <a:rPr lang="en-GB" b="0"/>
              <a:t>Reaching around 10,000 families. </a:t>
            </a:r>
          </a:p>
          <a:p>
            <a:r>
              <a:rPr lang="en-GB" b="0"/>
              <a:t>Gained positive and negative feedback that allows us to adapt and shape the Healthier Together resource to ensure it meets the need of our families.</a:t>
            </a:r>
          </a:p>
        </p:txBody>
      </p:sp>
    </p:spTree>
    <p:extLst>
      <p:ext uri="{BB962C8B-B14F-4D97-AF65-F5344CB8AC3E}">
        <p14:creationId xmlns:p14="http://schemas.microsoft.com/office/powerpoint/2010/main" val="2342233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4649" y="-146820"/>
            <a:ext cx="7605464" cy="769441"/>
          </a:xfrm>
        </p:spPr>
        <p:txBody>
          <a:bodyPr/>
          <a:lstStyle/>
          <a:p>
            <a:r>
              <a:rPr lang="en-US" b="1" dirty="0"/>
              <a:t>New priority added during pandemic </a:t>
            </a:r>
            <a:r>
              <a:rPr lang="en-US" b="1" dirty="0">
                <a:solidFill>
                  <a:schemeClr val="accent3">
                    <a:lumMod val="75000"/>
                  </a:schemeClr>
                </a:solidFill>
              </a:rPr>
              <a:t>FAMILY SUPPORT</a:t>
            </a:r>
            <a:endParaRPr lang="en-GB" b="1" dirty="0">
              <a:solidFill>
                <a:schemeClr val="accent3">
                  <a:lumMod val="75000"/>
                </a:schemeClr>
              </a:solidFill>
            </a:endParaRPr>
          </a:p>
        </p:txBody>
      </p:sp>
      <p:pic>
        <p:nvPicPr>
          <p:cNvPr id="30" name="Picture 29">
            <a:extLst>
              <a:ext uri="{FF2B5EF4-FFF2-40B4-BE49-F238E27FC236}">
                <a16:creationId xmlns:a16="http://schemas.microsoft.com/office/drawing/2014/main" id="{1A4F8328-AD3D-4D6E-80EA-8C0829BC26FC}"/>
              </a:ext>
            </a:extLst>
          </p:cNvPr>
          <p:cNvPicPr>
            <a:picLocks noChangeAspect="1"/>
          </p:cNvPicPr>
          <p:nvPr/>
        </p:nvPicPr>
        <p:blipFill rotWithShape="1">
          <a:blip r:embed="rId3"/>
          <a:srcRect t="12848" r="1233" b="3295"/>
          <a:stretch/>
        </p:blipFill>
        <p:spPr>
          <a:xfrm>
            <a:off x="971600" y="627534"/>
            <a:ext cx="3714090" cy="4183426"/>
          </a:xfrm>
          <a:prstGeom prst="rect">
            <a:avLst/>
          </a:prstGeom>
        </p:spPr>
      </p:pic>
      <p:sp>
        <p:nvSpPr>
          <p:cNvPr id="2" name="Arrow: Right 1">
            <a:extLst>
              <a:ext uri="{FF2B5EF4-FFF2-40B4-BE49-F238E27FC236}">
                <a16:creationId xmlns:a16="http://schemas.microsoft.com/office/drawing/2014/main" id="{BAFEEE9C-5234-4CAD-A27E-A5BFDAE21340}"/>
              </a:ext>
            </a:extLst>
          </p:cNvPr>
          <p:cNvSpPr/>
          <p:nvPr/>
        </p:nvSpPr>
        <p:spPr>
          <a:xfrm>
            <a:off x="1223628" y="1113588"/>
            <a:ext cx="1026114" cy="64807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A090ADD4-042E-4E78-8B9E-0BCFEC053796}"/>
              </a:ext>
            </a:extLst>
          </p:cNvPr>
          <p:cNvSpPr/>
          <p:nvPr/>
        </p:nvSpPr>
        <p:spPr>
          <a:xfrm>
            <a:off x="4860032" y="622621"/>
            <a:ext cx="3456384" cy="4183426"/>
          </a:xfrm>
          <a:prstGeom prst="roundRect">
            <a:avLst/>
          </a:prstGeom>
          <a:solidFill>
            <a:schemeClr val="accent1">
              <a:lumMod val="60000"/>
              <a:lumOff val="40000"/>
            </a:schemeClr>
          </a:solidFill>
          <a:ln>
            <a:solidFill>
              <a:schemeClr val="tx1">
                <a:lumMod val="90000"/>
                <a:lumOff val="1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D1D1B"/>
                </a:solidFill>
                <a:effectLst/>
                <a:uLnTx/>
                <a:uFillTx/>
                <a:latin typeface="Arial"/>
                <a:ea typeface="+mn-ea"/>
                <a:cs typeface="+mn-cs"/>
              </a:rPr>
              <a:t>Top Ten Priorities:</a:t>
            </a: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Voice of CYP and families</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Mental Health</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Poverty</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Additional Needs &amp; Vulnerability</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Inequalities and access</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Strong start in life</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Health promotion</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Family support</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Childhood illness</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1D1D1B"/>
                </a:solidFill>
                <a:effectLst/>
                <a:uLnTx/>
                <a:uFillTx/>
                <a:latin typeface="Arial"/>
                <a:ea typeface="+mn-ea"/>
                <a:cs typeface="+mn-cs"/>
              </a:rPr>
              <a:t>Data, digital &amp; communication</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83067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6607-C3DC-4F80-BF21-E5CB4926C180}"/>
              </a:ext>
            </a:extLst>
          </p:cNvPr>
          <p:cNvSpPr>
            <a:spLocks noGrp="1"/>
          </p:cNvSpPr>
          <p:nvPr>
            <p:ph type="title"/>
          </p:nvPr>
        </p:nvSpPr>
        <p:spPr>
          <a:xfrm>
            <a:off x="971600" y="555253"/>
            <a:ext cx="7058025" cy="430887"/>
          </a:xfrm>
        </p:spPr>
        <p:txBody>
          <a:bodyPr/>
          <a:lstStyle/>
          <a:p>
            <a:r>
              <a:rPr lang="en-GB" dirty="0"/>
              <a:t>Healthier Together Resources </a:t>
            </a:r>
          </a:p>
        </p:txBody>
      </p:sp>
      <p:sp>
        <p:nvSpPr>
          <p:cNvPr id="3" name="Content Placeholder 2">
            <a:extLst>
              <a:ext uri="{FF2B5EF4-FFF2-40B4-BE49-F238E27FC236}">
                <a16:creationId xmlns:a16="http://schemas.microsoft.com/office/drawing/2014/main" id="{DB2004FD-3FAC-49FC-B962-81CAA2B5052F}"/>
              </a:ext>
            </a:extLst>
          </p:cNvPr>
          <p:cNvSpPr>
            <a:spLocks noGrp="1"/>
          </p:cNvSpPr>
          <p:nvPr>
            <p:ph sz="quarter" idx="10"/>
          </p:nvPr>
        </p:nvSpPr>
        <p:spPr>
          <a:xfrm>
            <a:off x="539552" y="1347614"/>
            <a:ext cx="7344816" cy="3600673"/>
          </a:xfrm>
        </p:spPr>
        <p:txBody>
          <a:bodyPr/>
          <a:lstStyle/>
          <a:p>
            <a:r>
              <a:rPr lang="en-GB" dirty="0">
                <a:hlinkClick r:id="rId2"/>
              </a:rPr>
              <a:t>https://www.nenc-healthiertogether.nhs.uk/resources/promotional-material</a:t>
            </a:r>
            <a:r>
              <a:rPr lang="en-GB" dirty="0"/>
              <a:t> </a:t>
            </a:r>
          </a:p>
        </p:txBody>
      </p:sp>
    </p:spTree>
    <p:extLst>
      <p:ext uri="{BB962C8B-B14F-4D97-AF65-F5344CB8AC3E}">
        <p14:creationId xmlns:p14="http://schemas.microsoft.com/office/powerpoint/2010/main" val="3256010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251C-2270-4EA9-8303-EA1A2286F24C}"/>
              </a:ext>
            </a:extLst>
          </p:cNvPr>
          <p:cNvSpPr>
            <a:spLocks noGrp="1"/>
          </p:cNvSpPr>
          <p:nvPr>
            <p:ph type="title"/>
          </p:nvPr>
        </p:nvSpPr>
        <p:spPr>
          <a:xfrm>
            <a:off x="1187624" y="1707654"/>
            <a:ext cx="7058025" cy="430887"/>
          </a:xfrm>
        </p:spPr>
        <p:txBody>
          <a:bodyPr/>
          <a:lstStyle/>
          <a:p>
            <a:r>
              <a:rPr lang="en-GB" dirty="0"/>
              <a:t>What other resources do you feel we need?</a:t>
            </a:r>
          </a:p>
        </p:txBody>
      </p:sp>
    </p:spTree>
    <p:extLst>
      <p:ext uri="{BB962C8B-B14F-4D97-AF65-F5344CB8AC3E}">
        <p14:creationId xmlns:p14="http://schemas.microsoft.com/office/powerpoint/2010/main" val="3062720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805F-F968-42CD-A075-227063B4A653}"/>
              </a:ext>
            </a:extLst>
          </p:cNvPr>
          <p:cNvSpPr>
            <a:spLocks noGrp="1"/>
          </p:cNvSpPr>
          <p:nvPr>
            <p:ph type="title"/>
          </p:nvPr>
        </p:nvSpPr>
        <p:spPr>
          <a:xfrm>
            <a:off x="1115616" y="2283718"/>
            <a:ext cx="7058025" cy="430887"/>
          </a:xfrm>
        </p:spPr>
        <p:txBody>
          <a:bodyPr/>
          <a:lstStyle/>
          <a:p>
            <a:r>
              <a:rPr lang="en-GB" dirty="0"/>
              <a:t>Supporting feedback, case studies and evaluation </a:t>
            </a:r>
          </a:p>
        </p:txBody>
      </p:sp>
    </p:spTree>
    <p:extLst>
      <p:ext uri="{BB962C8B-B14F-4D97-AF65-F5344CB8AC3E}">
        <p14:creationId xmlns:p14="http://schemas.microsoft.com/office/powerpoint/2010/main" val="1169853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9997-244A-4E3C-BC71-3234DD5B82C4}"/>
              </a:ext>
            </a:extLst>
          </p:cNvPr>
          <p:cNvSpPr>
            <a:spLocks noGrp="1"/>
          </p:cNvSpPr>
          <p:nvPr>
            <p:ph type="title"/>
          </p:nvPr>
        </p:nvSpPr>
        <p:spPr>
          <a:xfrm>
            <a:off x="2771800" y="1513116"/>
            <a:ext cx="3384376" cy="769441"/>
          </a:xfrm>
        </p:spPr>
        <p:txBody>
          <a:bodyPr/>
          <a:lstStyle/>
          <a:p>
            <a:pPr algn="ctr"/>
            <a:r>
              <a:rPr lang="en-GB" dirty="0"/>
              <a:t>Question and Answer Session  </a:t>
            </a:r>
          </a:p>
        </p:txBody>
      </p:sp>
    </p:spTree>
    <p:extLst>
      <p:ext uri="{BB962C8B-B14F-4D97-AF65-F5344CB8AC3E}">
        <p14:creationId xmlns:p14="http://schemas.microsoft.com/office/powerpoint/2010/main" val="2602540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7597-E492-4A70-A95F-A5632E5AB7BE}"/>
              </a:ext>
            </a:extLst>
          </p:cNvPr>
          <p:cNvSpPr>
            <a:spLocks noGrp="1"/>
          </p:cNvSpPr>
          <p:nvPr>
            <p:ph type="title"/>
          </p:nvPr>
        </p:nvSpPr>
        <p:spPr>
          <a:xfrm>
            <a:off x="1042988" y="700703"/>
            <a:ext cx="7058025" cy="430887"/>
          </a:xfrm>
        </p:spPr>
        <p:txBody>
          <a:bodyPr/>
          <a:lstStyle/>
          <a:p>
            <a:r>
              <a:rPr lang="en-GB" b="0" dirty="0"/>
              <a:t>Website link and social media !!</a:t>
            </a:r>
            <a:endParaRPr lang="en-GB" dirty="0"/>
          </a:p>
        </p:txBody>
      </p:sp>
      <p:sp>
        <p:nvSpPr>
          <p:cNvPr id="3" name="Content Placeholder 2">
            <a:extLst>
              <a:ext uri="{FF2B5EF4-FFF2-40B4-BE49-F238E27FC236}">
                <a16:creationId xmlns:a16="http://schemas.microsoft.com/office/drawing/2014/main" id="{2B3EB5D3-2BC5-458B-BBAE-183C81BDAB37}"/>
              </a:ext>
            </a:extLst>
          </p:cNvPr>
          <p:cNvSpPr>
            <a:spLocks noGrp="1"/>
          </p:cNvSpPr>
          <p:nvPr>
            <p:ph sz="quarter" idx="10"/>
          </p:nvPr>
        </p:nvSpPr>
        <p:spPr/>
        <p:txBody>
          <a:bodyPr/>
          <a:lstStyle/>
          <a:p>
            <a:pPr marL="0" indent="0">
              <a:buNone/>
            </a:pPr>
            <a:endParaRPr lang="en-GB" b="0" dirty="0"/>
          </a:p>
          <a:p>
            <a:pPr marL="0" indent="0">
              <a:buNone/>
            </a:pPr>
            <a:r>
              <a:rPr lang="en-GB" dirty="0">
                <a:hlinkClick r:id="rId2"/>
              </a:rPr>
              <a:t>Healthier Together | Home (nenc-healthiertogether.nhs.uk)</a:t>
            </a:r>
            <a:r>
              <a:rPr lang="en-GB" dirty="0"/>
              <a:t> </a:t>
            </a:r>
          </a:p>
          <a:p>
            <a:pPr marL="0" indent="0">
              <a:buNone/>
            </a:pPr>
            <a:endParaRPr lang="en-GB" dirty="0">
              <a:solidFill>
                <a:srgbClr val="202020"/>
              </a:solidFill>
              <a:latin typeface="Calibri" panose="020F0502020204030204" pitchFamily="34" charset="0"/>
              <a:cs typeface="Calibri" panose="020F0502020204030204" pitchFamily="34" charset="0"/>
            </a:endParaRPr>
          </a:p>
          <a:p>
            <a:pPr marL="0" indent="0">
              <a:buNone/>
            </a:pPr>
            <a:r>
              <a:rPr lang="en-GB" dirty="0">
                <a:solidFill>
                  <a:srgbClr val="202020"/>
                </a:solidFill>
                <a:latin typeface="Calibri" panose="020F0502020204030204" pitchFamily="34" charset="0"/>
                <a:ea typeface="Calibri" panose="020F0502020204030204" pitchFamily="34" charset="0"/>
                <a:cs typeface="Calibri" panose="020F0502020204030204" pitchFamily="34" charset="0"/>
              </a:rPr>
              <a:t>Follow the project on social media</a:t>
            </a:r>
          </a:p>
          <a:p>
            <a:pPr marL="0" indent="0">
              <a:buNone/>
            </a:pPr>
            <a:r>
              <a:rPr lang="en-GB" u="sng" dirty="0">
                <a:solidFill>
                  <a:srgbClr val="008000"/>
                </a:solidFill>
                <a:latin typeface="Helvetica"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@HT_NENC </a:t>
            </a:r>
            <a:r>
              <a:rPr lang="en-GB" dirty="0">
                <a:solidFill>
                  <a:srgbClr val="202020"/>
                </a:solidFill>
                <a:latin typeface="Calibri" panose="020F0502020204030204" pitchFamily="34" charset="0"/>
                <a:ea typeface="Calibri" panose="020F0502020204030204" pitchFamily="34" charset="0"/>
                <a:cs typeface="Calibri" panose="020F0502020204030204" pitchFamily="34" charset="0"/>
              </a:rPr>
              <a:t>on Twitter </a:t>
            </a:r>
          </a:p>
          <a:p>
            <a:pPr marL="0" indent="0">
              <a:buNone/>
            </a:pPr>
            <a:r>
              <a:rPr lang="en-GB" u="sng" dirty="0" err="1">
                <a:solidFill>
                  <a:srgbClr val="008000"/>
                </a:solidFill>
                <a:latin typeface="Helvetica" panose="020B06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HealthierTogetherNENC</a:t>
            </a:r>
            <a:r>
              <a:rPr lang="en-GB" dirty="0">
                <a:solidFill>
                  <a:srgbClr val="202020"/>
                </a:solidFill>
                <a:latin typeface="Helvetica" panose="020B0604020202020204" pitchFamily="34" charset="0"/>
                <a:ea typeface="Calibri" panose="020F0502020204030204" pitchFamily="34" charset="0"/>
              </a:rPr>
              <a:t> </a:t>
            </a:r>
            <a:r>
              <a:rPr lang="en-GB" dirty="0">
                <a:solidFill>
                  <a:srgbClr val="202020"/>
                </a:solidFill>
                <a:latin typeface="Calibri" panose="020F0502020204030204" pitchFamily="34" charset="0"/>
                <a:ea typeface="Calibri" panose="020F0502020204030204" pitchFamily="34" charset="0"/>
                <a:cs typeface="Calibri" panose="020F0502020204030204" pitchFamily="34" charset="0"/>
              </a:rPr>
              <a:t>on Facebook</a:t>
            </a:r>
            <a:r>
              <a:rPr lang="en-GB" dirty="0">
                <a:solidFill>
                  <a:srgbClr val="202020"/>
                </a:solidFill>
                <a:latin typeface="Helvetica" panose="020B0604020202020204" pitchFamily="34" charset="0"/>
                <a:ea typeface="Calibri" panose="020F0502020204030204" pitchFamily="34" charset="0"/>
              </a:rPr>
              <a:t>.</a:t>
            </a:r>
            <a:endParaRPr lang="en-GB" dirty="0">
              <a:solidFill>
                <a:prstClr val="black"/>
              </a:solidFill>
              <a:latin typeface="Calibri" panose="020F0502020204030204"/>
            </a:endParaRPr>
          </a:p>
          <a:p>
            <a:pPr marL="0" indent="0">
              <a:buNone/>
            </a:pPr>
            <a:endParaRPr lang="en-GB" b="0" dirty="0"/>
          </a:p>
          <a:p>
            <a:pPr marL="0" indent="0">
              <a:buNone/>
            </a:pPr>
            <a:endParaRPr lang="en-GB" b="0" dirty="0"/>
          </a:p>
          <a:p>
            <a:endParaRPr lang="en-GB" b="0" dirty="0"/>
          </a:p>
          <a:p>
            <a:endParaRPr lang="en-GB" b="0" dirty="0"/>
          </a:p>
        </p:txBody>
      </p:sp>
    </p:spTree>
    <p:extLst>
      <p:ext uri="{BB962C8B-B14F-4D97-AF65-F5344CB8AC3E}">
        <p14:creationId xmlns:p14="http://schemas.microsoft.com/office/powerpoint/2010/main" val="4231187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4832B8-07A3-46AB-BC9C-B7A6CCEE4D60}"/>
              </a:ext>
            </a:extLst>
          </p:cNvPr>
          <p:cNvSpPr txBox="1">
            <a:spLocks/>
          </p:cNvSpPr>
          <p:nvPr/>
        </p:nvSpPr>
        <p:spPr>
          <a:xfrm>
            <a:off x="176645" y="2455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779B2B"/>
                </a:solidFill>
                <a:effectLst/>
                <a:uLnTx/>
                <a:uFillTx/>
                <a:latin typeface="Arial" panose="020B0604020202020204" pitchFamily="34" charset="0"/>
                <a:ea typeface="+mj-ea"/>
                <a:cs typeface="Arial" panose="020B0604020202020204" pitchFamily="34" charset="0"/>
              </a:rPr>
              <a:t>Healthier Together  </a:t>
            </a:r>
          </a:p>
        </p:txBody>
      </p:sp>
      <p:sp>
        <p:nvSpPr>
          <p:cNvPr id="12" name="Content Placeholder 2">
            <a:extLst>
              <a:ext uri="{FF2B5EF4-FFF2-40B4-BE49-F238E27FC236}">
                <a16:creationId xmlns:a16="http://schemas.microsoft.com/office/drawing/2014/main" id="{09B381EA-8400-416F-9BF9-9E3410386B8C}"/>
              </a:ext>
            </a:extLst>
          </p:cNvPr>
          <p:cNvSpPr txBox="1">
            <a:spLocks/>
          </p:cNvSpPr>
          <p:nvPr/>
        </p:nvSpPr>
        <p:spPr>
          <a:xfrm>
            <a:off x="254577" y="833870"/>
            <a:ext cx="7886700" cy="3982316"/>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Our ask is for you to:</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90000"/>
              </a:lnSpc>
              <a:spcBef>
                <a:spcPts val="750"/>
              </a:spcBef>
              <a:spcAft>
                <a:spcPts val="0"/>
              </a:spcAft>
              <a:buClrTx/>
              <a:buSzTx/>
              <a:buFont typeface="Symbol" panose="05050102010706020507" pitchFamily="18" charset="2"/>
              <a:buChar char=""/>
              <a:tabLst/>
              <a:defRPr/>
            </a:pPr>
            <a:r>
              <a:rPr kumimoji="0" lang="en-GB"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Download the Healthier Together app from your app store and familiarise yourself with it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90000"/>
              </a:lnSpc>
              <a:spcBef>
                <a:spcPts val="750"/>
              </a:spcBef>
              <a:spcAft>
                <a:spcPts val="0"/>
              </a:spcAft>
              <a:buClrTx/>
              <a:buSzTx/>
              <a:buFont typeface="Symbol" panose="05050102010706020507" pitchFamily="18" charset="2"/>
              <a:buChar char=""/>
              <a:tabLst/>
              <a:defRPr/>
            </a:pPr>
            <a:r>
              <a:rPr kumimoji="0" lang="en-GB"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Ask friends, family members, colleagues to download it too </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90000"/>
              </a:lnSpc>
              <a:spcBef>
                <a:spcPts val="750"/>
              </a:spcBef>
              <a:spcAft>
                <a:spcPts val="0"/>
              </a:spcAft>
              <a:buClrTx/>
              <a:buSzTx/>
              <a:buFont typeface="Symbol" panose="05050102010706020507" pitchFamily="18" charset="2"/>
              <a:buChar char=""/>
              <a:tabLst/>
              <a:defRPr/>
            </a:pPr>
            <a:r>
              <a:rPr kumimoji="0" lang="en-GB"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Actively promote and signpost to the app and website with, organisations, individuals and communities you work with where it is appropriate.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If you would like any promotional materials to use within your organisation please email </a:t>
            </a:r>
            <a:r>
              <a:rPr kumimoji="0" lang="en-GB"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laura.cassidy8@nhs.net</a:t>
            </a:r>
            <a:r>
              <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and we will arrange for them to be posted out to you.</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90612CE-F07F-4826-AFCA-BEA100B91ED0}"/>
              </a:ext>
            </a:extLst>
          </p:cNvPr>
          <p:cNvPicPr>
            <a:picLocks noChangeAspect="1"/>
          </p:cNvPicPr>
          <p:nvPr/>
        </p:nvPicPr>
        <p:blipFill>
          <a:blip r:embed="rId3"/>
          <a:stretch>
            <a:fillRect/>
          </a:stretch>
        </p:blipFill>
        <p:spPr>
          <a:xfrm>
            <a:off x="409090" y="1966127"/>
            <a:ext cx="1303133" cy="502964"/>
          </a:xfrm>
          <a:prstGeom prst="rect">
            <a:avLst/>
          </a:prstGeom>
        </p:spPr>
      </p:pic>
      <p:pic>
        <p:nvPicPr>
          <p:cNvPr id="6" name="Picture 5">
            <a:extLst>
              <a:ext uri="{FF2B5EF4-FFF2-40B4-BE49-F238E27FC236}">
                <a16:creationId xmlns:a16="http://schemas.microsoft.com/office/drawing/2014/main" id="{BB35789B-D381-4C97-82D6-D64DED22381C}"/>
              </a:ext>
            </a:extLst>
          </p:cNvPr>
          <p:cNvPicPr>
            <a:picLocks noChangeAspect="1"/>
          </p:cNvPicPr>
          <p:nvPr/>
        </p:nvPicPr>
        <p:blipFill>
          <a:blip r:embed="rId4"/>
          <a:stretch>
            <a:fillRect/>
          </a:stretch>
        </p:blipFill>
        <p:spPr>
          <a:xfrm>
            <a:off x="1724758" y="1730648"/>
            <a:ext cx="1330568" cy="1330568"/>
          </a:xfrm>
          <a:prstGeom prst="rect">
            <a:avLst/>
          </a:prstGeom>
        </p:spPr>
      </p:pic>
      <p:pic>
        <p:nvPicPr>
          <p:cNvPr id="9" name="Picture 8">
            <a:extLst>
              <a:ext uri="{FF2B5EF4-FFF2-40B4-BE49-F238E27FC236}">
                <a16:creationId xmlns:a16="http://schemas.microsoft.com/office/drawing/2014/main" id="{D0B36F52-4D76-435C-AF87-583305CD0CC8}"/>
              </a:ext>
            </a:extLst>
          </p:cNvPr>
          <p:cNvPicPr>
            <a:picLocks noChangeAspect="1"/>
          </p:cNvPicPr>
          <p:nvPr/>
        </p:nvPicPr>
        <p:blipFill>
          <a:blip r:embed="rId5"/>
          <a:stretch>
            <a:fillRect/>
          </a:stretch>
        </p:blipFill>
        <p:spPr>
          <a:xfrm>
            <a:off x="3333452" y="2039286"/>
            <a:ext cx="1097375" cy="356647"/>
          </a:xfrm>
          <a:prstGeom prst="rect">
            <a:avLst/>
          </a:prstGeom>
        </p:spPr>
      </p:pic>
      <p:pic>
        <p:nvPicPr>
          <p:cNvPr id="13" name="Picture 12">
            <a:extLst>
              <a:ext uri="{FF2B5EF4-FFF2-40B4-BE49-F238E27FC236}">
                <a16:creationId xmlns:a16="http://schemas.microsoft.com/office/drawing/2014/main" id="{DA129C30-2CF1-40C9-B65A-2A6258D72118}"/>
              </a:ext>
            </a:extLst>
          </p:cNvPr>
          <p:cNvPicPr>
            <a:picLocks noChangeAspect="1"/>
          </p:cNvPicPr>
          <p:nvPr/>
        </p:nvPicPr>
        <p:blipFill>
          <a:blip r:embed="rId6"/>
          <a:stretch>
            <a:fillRect/>
          </a:stretch>
        </p:blipFill>
        <p:spPr>
          <a:xfrm>
            <a:off x="4525507" y="1730648"/>
            <a:ext cx="1330568" cy="1330568"/>
          </a:xfrm>
          <a:prstGeom prst="rect">
            <a:avLst/>
          </a:prstGeom>
        </p:spPr>
      </p:pic>
    </p:spTree>
    <p:extLst>
      <p:ext uri="{BB962C8B-B14F-4D97-AF65-F5344CB8AC3E}">
        <p14:creationId xmlns:p14="http://schemas.microsoft.com/office/powerpoint/2010/main" val="2497690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1450182"/>
            <a:ext cx="6480720" cy="3693319"/>
          </a:xfrm>
        </p:spPr>
        <p:txBody>
          <a:bodyPr/>
          <a:lstStyle/>
          <a:p>
            <a:pPr lvl="0"/>
            <a:r>
              <a:rPr lang="en-GB" sz="1500" b="0" dirty="0">
                <a:solidFill>
                  <a:srgbClr val="002060"/>
                </a:solidFill>
              </a:rPr>
              <a:t>Please follow, share and retweet relevant work so that we can continue to share good practice across the region at the Child Health and Wellbeing Network handle </a:t>
            </a:r>
            <a:r>
              <a:rPr lang="en-GB" sz="1500" dirty="0">
                <a:solidFill>
                  <a:schemeClr val="accent6">
                    <a:lumMod val="50000"/>
                  </a:schemeClr>
                </a:solidFill>
              </a:rPr>
              <a:t>@EveryChildNENC</a:t>
            </a:r>
            <a:br>
              <a:rPr lang="en-GB" sz="1500" dirty="0">
                <a:solidFill>
                  <a:srgbClr val="002060"/>
                </a:solidFill>
              </a:rPr>
            </a:br>
            <a:br>
              <a:rPr lang="en-GB" sz="1500" b="0" dirty="0">
                <a:solidFill>
                  <a:srgbClr val="002060"/>
                </a:solidFill>
              </a:rPr>
            </a:br>
            <a:r>
              <a:rPr lang="en-GB" sz="1500" b="0" dirty="0">
                <a:solidFill>
                  <a:srgbClr val="002060"/>
                </a:solidFill>
              </a:rPr>
              <a:t>Visit our website - </a:t>
            </a:r>
            <a:r>
              <a:rPr lang="en-GB" sz="1500" u="sng" dirty="0">
                <a:solidFill>
                  <a:srgbClr val="0070C0"/>
                </a:solidFill>
              </a:rPr>
              <a:t>nhsjoinourjourney.org.uk/what-we-are-doing/priorities/optimising-health-services/child-health-and-wellbeing-network/</a:t>
            </a:r>
            <a:br>
              <a:rPr lang="en-GB" sz="1500" b="0" dirty="0">
                <a:solidFill>
                  <a:srgbClr val="002060"/>
                </a:solidFill>
              </a:rPr>
            </a:br>
            <a:br>
              <a:rPr lang="en-GB" sz="1500" b="0" dirty="0">
                <a:solidFill>
                  <a:srgbClr val="002060"/>
                </a:solidFill>
              </a:rPr>
            </a:br>
            <a:r>
              <a:rPr lang="en-GB" sz="1500" b="0" dirty="0">
                <a:solidFill>
                  <a:srgbClr val="002060"/>
                </a:solidFill>
              </a:rPr>
              <a:t>Please encourage colleagues from all areas of Child Health and Wellbeing to register via </a:t>
            </a:r>
            <a:r>
              <a:rPr lang="en-GB" sz="1350" u="sng" dirty="0" err="1">
                <a:hlinkClick r:id="rId3"/>
              </a:rPr>
              <a:t>forms.gle</a:t>
            </a:r>
            <a:r>
              <a:rPr lang="en-GB" sz="1350" u="sng" dirty="0">
                <a:hlinkClick r:id="rId3"/>
              </a:rPr>
              <a:t>/gG11zhr2Z8VLU2db9</a:t>
            </a:r>
            <a:r>
              <a:rPr lang="en-GB" sz="1350" dirty="0"/>
              <a:t>  </a:t>
            </a:r>
            <a:r>
              <a:rPr lang="en-GB" sz="1500" b="0" dirty="0">
                <a:solidFill>
                  <a:srgbClr val="002060"/>
                </a:solidFill>
              </a:rPr>
              <a:t>so they are included in our communications and feed into the workplan projects that they are interested in.</a:t>
            </a:r>
            <a:br>
              <a:rPr lang="en-GB" sz="1500" b="0" dirty="0">
                <a:solidFill>
                  <a:srgbClr val="002060"/>
                </a:solidFill>
              </a:rPr>
            </a:br>
            <a:br>
              <a:rPr lang="en-GB" sz="1500" b="0" dirty="0">
                <a:solidFill>
                  <a:srgbClr val="002060"/>
                </a:solidFill>
              </a:rPr>
            </a:br>
            <a:r>
              <a:rPr lang="en-GB" sz="1500" b="0" dirty="0"/>
              <a:t> </a:t>
            </a:r>
            <a:br>
              <a:rPr lang="en-GB" sz="1500" b="0" dirty="0"/>
            </a:br>
            <a:endParaRPr lang="en-GB" b="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67015"/>
            <a:ext cx="1435815" cy="108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84658" y="249494"/>
            <a:ext cx="4158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a:ea typeface="+mn-ea"/>
                <a:cs typeface="+mn-cs"/>
              </a:rPr>
              <a:t>Thank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a:ea typeface="+mn-ea"/>
                <a:cs typeface="+mn-cs"/>
              </a:rPr>
              <a:t>Stay in contact!</a:t>
            </a:r>
          </a:p>
        </p:txBody>
      </p:sp>
      <p:sp>
        <p:nvSpPr>
          <p:cNvPr id="7" name="TextBox 6"/>
          <p:cNvSpPr txBox="1"/>
          <p:nvPr/>
        </p:nvSpPr>
        <p:spPr>
          <a:xfrm>
            <a:off x="2892777" y="4515966"/>
            <a:ext cx="3672408" cy="507831"/>
          </a:xfrm>
          <a:prstGeom prst="rect">
            <a:avLst/>
          </a:prstGeom>
          <a:solidFill>
            <a:schemeClr val="accent1">
              <a:lumMod val="75000"/>
            </a:schemeClr>
          </a:solidFill>
          <a:ln>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060"/>
                </a:solidFill>
                <a:effectLst/>
                <a:uLnTx/>
                <a:uFillTx/>
                <a:latin typeface="Arial"/>
                <a:ea typeface="+mn-ea"/>
                <a:cs typeface="+mn-cs"/>
              </a:rPr>
              <a:t>Contact us: </a:t>
            </a:r>
            <a:r>
              <a:rPr kumimoji="0" lang="en-GB" sz="1350" b="0" i="0" u="none" strike="noStrike" kern="1200" cap="none" spc="0" normalizeH="0" baseline="0" noProof="0" dirty="0">
                <a:ln>
                  <a:noFill/>
                </a:ln>
                <a:solidFill>
                  <a:srgbClr val="1D1D1B"/>
                </a:solidFill>
                <a:effectLst/>
                <a:uLnTx/>
                <a:uFillTx/>
                <a:latin typeface="Arial"/>
                <a:ea typeface="+mn-ea"/>
                <a:cs typeface="+mn-cs"/>
                <a:hlinkClick r:id="rId5"/>
              </a:rPr>
              <a:t>england.northernchildnetwork@nhs.net</a:t>
            </a:r>
            <a:endParaRPr kumimoji="0" lang="en-GB" sz="1350" b="0" i="0" u="none" strike="noStrike" kern="1200" cap="none" spc="0" normalizeH="0" baseline="0" noProof="0" dirty="0">
              <a:ln>
                <a:noFill/>
              </a:ln>
              <a:solidFill>
                <a:srgbClr val="1D1D1B"/>
              </a:solidFill>
              <a:effectLst/>
              <a:uLnTx/>
              <a:uFillTx/>
              <a:latin typeface="Arial"/>
              <a:ea typeface="+mn-ea"/>
              <a:cs typeface="+mn-cs"/>
            </a:endParaRPr>
          </a:p>
        </p:txBody>
      </p:sp>
    </p:spTree>
    <p:extLst>
      <p:ext uri="{BB962C8B-B14F-4D97-AF65-F5344CB8AC3E}">
        <p14:creationId xmlns:p14="http://schemas.microsoft.com/office/powerpoint/2010/main" val="24988415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F9F6-E5CE-4ED8-B1AF-BB0CF0C95BC3}"/>
              </a:ext>
            </a:extLst>
          </p:cNvPr>
          <p:cNvSpPr>
            <a:spLocks noGrp="1"/>
          </p:cNvSpPr>
          <p:nvPr>
            <p:ph type="title"/>
          </p:nvPr>
        </p:nvSpPr>
        <p:spPr>
          <a:xfrm>
            <a:off x="181276" y="93757"/>
            <a:ext cx="6970732" cy="307777"/>
          </a:xfrm>
        </p:spPr>
        <p:txBody>
          <a:bodyPr/>
          <a:lstStyle/>
          <a:p>
            <a:r>
              <a:rPr lang="en-GB" sz="1400" dirty="0"/>
              <a:t>Facts of Life in the  North East and North Cumbria</a:t>
            </a:r>
          </a:p>
        </p:txBody>
      </p:sp>
      <p:sp>
        <p:nvSpPr>
          <p:cNvPr id="3" name="Content Placeholder 2">
            <a:extLst>
              <a:ext uri="{FF2B5EF4-FFF2-40B4-BE49-F238E27FC236}">
                <a16:creationId xmlns:a16="http://schemas.microsoft.com/office/drawing/2014/main" id="{C17A537E-0911-4463-B85F-12F843C88561}"/>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5271E96F-4B9B-434F-84ED-6F7B703F8077}"/>
              </a:ext>
            </a:extLst>
          </p:cNvPr>
          <p:cNvPicPr>
            <a:picLocks noChangeAspect="1"/>
          </p:cNvPicPr>
          <p:nvPr/>
        </p:nvPicPr>
        <p:blipFill>
          <a:blip r:embed="rId2"/>
          <a:stretch>
            <a:fillRect/>
          </a:stretch>
        </p:blipFill>
        <p:spPr>
          <a:xfrm>
            <a:off x="0" y="564750"/>
            <a:ext cx="3666642" cy="2588409"/>
          </a:xfrm>
          <a:prstGeom prst="rect">
            <a:avLst/>
          </a:prstGeom>
        </p:spPr>
      </p:pic>
      <p:pic>
        <p:nvPicPr>
          <p:cNvPr id="5" name="Picture 4">
            <a:extLst>
              <a:ext uri="{FF2B5EF4-FFF2-40B4-BE49-F238E27FC236}">
                <a16:creationId xmlns:a16="http://schemas.microsoft.com/office/drawing/2014/main" id="{BAA020B0-F790-4B80-95DF-3CED0D9AF45E}"/>
              </a:ext>
            </a:extLst>
          </p:cNvPr>
          <p:cNvPicPr>
            <a:picLocks noChangeAspect="1"/>
          </p:cNvPicPr>
          <p:nvPr/>
        </p:nvPicPr>
        <p:blipFill>
          <a:blip r:embed="rId3"/>
          <a:stretch>
            <a:fillRect/>
          </a:stretch>
        </p:blipFill>
        <p:spPr>
          <a:xfrm>
            <a:off x="3688106" y="1955722"/>
            <a:ext cx="5384143" cy="2080497"/>
          </a:xfrm>
          <a:prstGeom prst="rect">
            <a:avLst/>
          </a:prstGeom>
        </p:spPr>
      </p:pic>
      <p:pic>
        <p:nvPicPr>
          <p:cNvPr id="6" name="Picture 5">
            <a:extLst>
              <a:ext uri="{FF2B5EF4-FFF2-40B4-BE49-F238E27FC236}">
                <a16:creationId xmlns:a16="http://schemas.microsoft.com/office/drawing/2014/main" id="{7204BFAE-56E0-4639-B08F-A8BFD33C9720}"/>
              </a:ext>
            </a:extLst>
          </p:cNvPr>
          <p:cNvPicPr>
            <a:picLocks noChangeAspect="1"/>
          </p:cNvPicPr>
          <p:nvPr/>
        </p:nvPicPr>
        <p:blipFill>
          <a:blip r:embed="rId4"/>
          <a:stretch>
            <a:fillRect/>
          </a:stretch>
        </p:blipFill>
        <p:spPr>
          <a:xfrm>
            <a:off x="-21215" y="4036219"/>
            <a:ext cx="6265069" cy="1107281"/>
          </a:xfrm>
          <a:prstGeom prst="rect">
            <a:avLst/>
          </a:prstGeom>
        </p:spPr>
      </p:pic>
      <p:sp>
        <p:nvSpPr>
          <p:cNvPr id="8" name="TextBox 7">
            <a:extLst>
              <a:ext uri="{FF2B5EF4-FFF2-40B4-BE49-F238E27FC236}">
                <a16:creationId xmlns:a16="http://schemas.microsoft.com/office/drawing/2014/main" id="{C861397A-11AB-4DF5-AAC3-9F8E62108C97}"/>
              </a:ext>
            </a:extLst>
          </p:cNvPr>
          <p:cNvSpPr txBox="1"/>
          <p:nvPr/>
        </p:nvSpPr>
        <p:spPr>
          <a:xfrm>
            <a:off x="6405320" y="4141434"/>
            <a:ext cx="25233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sng" strike="noStrike" kern="1200" cap="none" spc="0" normalizeH="0" baseline="0" noProof="0" dirty="0">
                <a:ln>
                  <a:noFill/>
                </a:ln>
                <a:solidFill>
                  <a:srgbClr val="1D1D1B"/>
                </a:solidFill>
                <a:effectLst/>
                <a:uLnTx/>
                <a:uFillTx/>
                <a:latin typeface="Arial"/>
                <a:ea typeface="+mn-ea"/>
                <a:cs typeface="+mn-cs"/>
                <a:hlinkClick r:id="rId5"/>
              </a:rPr>
              <a:t>facts-of-life-report-final.pdf (northeastandnorthcumbriaics.nhs.uk)</a:t>
            </a:r>
            <a:endParaRPr kumimoji="0" lang="en-GB" sz="1350" b="0" i="0" u="sng" strike="noStrike" kern="1200" cap="none" spc="0" normalizeH="0" baseline="0" noProof="0" dirty="0">
              <a:ln>
                <a:noFill/>
              </a:ln>
              <a:solidFill>
                <a:srgbClr val="1D1D1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1D1D1B"/>
              </a:solidFill>
              <a:effectLst/>
              <a:uLnTx/>
              <a:uFillTx/>
              <a:latin typeface="Arial"/>
              <a:ea typeface="+mn-ea"/>
              <a:cs typeface="+mn-cs"/>
            </a:endParaRPr>
          </a:p>
        </p:txBody>
      </p:sp>
      <p:pic>
        <p:nvPicPr>
          <p:cNvPr id="7" name="Picture 6">
            <a:extLst>
              <a:ext uri="{FF2B5EF4-FFF2-40B4-BE49-F238E27FC236}">
                <a16:creationId xmlns:a16="http://schemas.microsoft.com/office/drawing/2014/main" id="{F2C08673-2328-49E8-AB1D-0BB59DD822C3}"/>
              </a:ext>
            </a:extLst>
          </p:cNvPr>
          <p:cNvPicPr>
            <a:picLocks noChangeAspect="1"/>
          </p:cNvPicPr>
          <p:nvPr/>
        </p:nvPicPr>
        <p:blipFill>
          <a:blip r:embed="rId6"/>
          <a:stretch>
            <a:fillRect/>
          </a:stretch>
        </p:blipFill>
        <p:spPr>
          <a:xfrm>
            <a:off x="4574351" y="219867"/>
            <a:ext cx="3860638" cy="1787186"/>
          </a:xfrm>
          <a:prstGeom prst="rect">
            <a:avLst/>
          </a:prstGeom>
        </p:spPr>
      </p:pic>
    </p:spTree>
    <p:extLst>
      <p:ext uri="{BB962C8B-B14F-4D97-AF65-F5344CB8AC3E}">
        <p14:creationId xmlns:p14="http://schemas.microsoft.com/office/powerpoint/2010/main" val="164583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51" y="101028"/>
            <a:ext cx="7058025" cy="430887"/>
          </a:xfrm>
        </p:spPr>
        <p:txBody>
          <a:bodyPr/>
          <a:lstStyle/>
          <a:p>
            <a:r>
              <a:rPr lang="en-GB"/>
              <a:t>Network Membership </a:t>
            </a:r>
          </a:p>
        </p:txBody>
      </p:sp>
      <p:sp>
        <p:nvSpPr>
          <p:cNvPr id="3" name="Content Placeholder 2"/>
          <p:cNvSpPr>
            <a:spLocks noGrp="1"/>
          </p:cNvSpPr>
          <p:nvPr>
            <p:ph idx="1"/>
          </p:nvPr>
        </p:nvSpPr>
        <p:spPr>
          <a:xfrm>
            <a:off x="122925" y="607112"/>
            <a:ext cx="3710299" cy="3386953"/>
          </a:xfrm>
        </p:spPr>
        <p:txBody>
          <a:bodyPr vert="horz" lIns="91440" tIns="45720" rIns="91440" bIns="45720" rtlCol="0" anchor="t">
            <a:normAutofit/>
          </a:bodyPr>
          <a:lstStyle/>
          <a:p>
            <a:r>
              <a:rPr lang="en-GB" dirty="0"/>
              <a:t>Total Membership – 2000</a:t>
            </a:r>
            <a:r>
              <a:rPr lang="en-GB" b="1" dirty="0"/>
              <a:t>+</a:t>
            </a:r>
          </a:p>
          <a:p>
            <a:r>
              <a:rPr lang="en-GB" dirty="0"/>
              <a:t>Increase in </a:t>
            </a:r>
            <a:r>
              <a:rPr lang="en-GB" i="1" dirty="0"/>
              <a:t>all</a:t>
            </a:r>
            <a:r>
              <a:rPr lang="en-GB" dirty="0"/>
              <a:t> areas</a:t>
            </a:r>
          </a:p>
          <a:p>
            <a:r>
              <a:rPr lang="en-GB" dirty="0"/>
              <a:t>'Other' category includes </a:t>
            </a:r>
            <a:endParaRPr lang="en-GB" dirty="0">
              <a:cs typeface="Arial"/>
            </a:endParaRPr>
          </a:p>
          <a:p>
            <a:pPr lvl="1"/>
            <a:r>
              <a:rPr lang="en-GB" dirty="0"/>
              <a:t>Police</a:t>
            </a:r>
          </a:p>
          <a:p>
            <a:pPr lvl="1"/>
            <a:r>
              <a:rPr lang="en-GB" dirty="0"/>
              <a:t>sports coaches </a:t>
            </a:r>
          </a:p>
          <a:p>
            <a:pPr lvl="1"/>
            <a:r>
              <a:rPr lang="en-GB" dirty="0"/>
              <a:t>arts and culture organisations</a:t>
            </a:r>
          </a:p>
          <a:p>
            <a:r>
              <a:rPr lang="en-GB" dirty="0"/>
              <a:t>Team, Advisors and Apprentices too!</a:t>
            </a:r>
          </a:p>
        </p:txBody>
      </p:sp>
      <p:graphicFrame>
        <p:nvGraphicFramePr>
          <p:cNvPr id="5" name="Chart 4">
            <a:extLst>
              <a:ext uri="{FF2B5EF4-FFF2-40B4-BE49-F238E27FC236}">
                <a16:creationId xmlns:a16="http://schemas.microsoft.com/office/drawing/2014/main" id="{2EF1226E-D13C-49C4-8686-DBD59229EA9F}"/>
              </a:ext>
            </a:extLst>
          </p:cNvPr>
          <p:cNvGraphicFramePr/>
          <p:nvPr>
            <p:extLst>
              <p:ext uri="{D42A27DB-BD31-4B8C-83A1-F6EECF244321}">
                <p14:modId xmlns:p14="http://schemas.microsoft.com/office/powerpoint/2010/main" val="906857646"/>
              </p:ext>
            </p:extLst>
          </p:nvPr>
        </p:nvGraphicFramePr>
        <p:xfrm>
          <a:off x="4463286" y="2571749"/>
          <a:ext cx="4072403" cy="23831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6243B92-CCB3-4E5F-82CA-E6D8FA81FD7D}"/>
              </a:ext>
            </a:extLst>
          </p:cNvPr>
          <p:cNvGraphicFramePr/>
          <p:nvPr>
            <p:extLst>
              <p:ext uri="{D42A27DB-BD31-4B8C-83A1-F6EECF244321}">
                <p14:modId xmlns:p14="http://schemas.microsoft.com/office/powerpoint/2010/main" val="2178589913"/>
              </p:ext>
            </p:extLst>
          </p:nvPr>
        </p:nvGraphicFramePr>
        <p:xfrm>
          <a:off x="4053287" y="179337"/>
          <a:ext cx="4341677" cy="2322149"/>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BC5A7E2D-8A55-C6AB-93C2-4A554DF832D5}"/>
              </a:ext>
            </a:extLst>
          </p:cNvPr>
          <p:cNvGrpSpPr/>
          <p:nvPr/>
        </p:nvGrpSpPr>
        <p:grpSpPr>
          <a:xfrm>
            <a:off x="42111" y="2927959"/>
            <a:ext cx="3860009" cy="2052336"/>
            <a:chOff x="42111" y="2927959"/>
            <a:chExt cx="3860009" cy="2052336"/>
          </a:xfrm>
        </p:grpSpPr>
        <p:pic>
          <p:nvPicPr>
            <p:cNvPr id="4" name="Picture 7" descr="A picture containing text, clipart&#10;&#10;Description automatically generated">
              <a:extLst>
                <a:ext uri="{FF2B5EF4-FFF2-40B4-BE49-F238E27FC236}">
                  <a16:creationId xmlns:a16="http://schemas.microsoft.com/office/drawing/2014/main" id="{F544B3C2-F990-1114-15EE-CD38BFCDEA6C}"/>
                </a:ext>
              </a:extLst>
            </p:cNvPr>
            <p:cNvPicPr>
              <a:picLocks noChangeAspect="1"/>
            </p:cNvPicPr>
            <p:nvPr/>
          </p:nvPicPr>
          <p:blipFill>
            <a:blip r:embed="rId4"/>
            <a:stretch>
              <a:fillRect/>
            </a:stretch>
          </p:blipFill>
          <p:spPr>
            <a:xfrm>
              <a:off x="42111" y="2927959"/>
              <a:ext cx="1793585" cy="2052336"/>
            </a:xfrm>
            <a:prstGeom prst="rect">
              <a:avLst/>
            </a:prstGeom>
          </p:spPr>
        </p:pic>
        <p:sp>
          <p:nvSpPr>
            <p:cNvPr id="8" name="TextBox 7">
              <a:extLst>
                <a:ext uri="{FF2B5EF4-FFF2-40B4-BE49-F238E27FC236}">
                  <a16:creationId xmlns:a16="http://schemas.microsoft.com/office/drawing/2014/main" id="{B665A6E1-893E-A142-FFAA-85D98C938A39}"/>
                </a:ext>
              </a:extLst>
            </p:cNvPr>
            <p:cNvSpPr txBox="1"/>
            <p:nvPr/>
          </p:nvSpPr>
          <p:spPr>
            <a:xfrm>
              <a:off x="1835696" y="2931785"/>
              <a:ext cx="2066424" cy="2031325"/>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mn-cs"/>
                </a:rPr>
                <a:t>Our Apprentice Adam, based within Middlesbrough Council, has an interest in Looked after Children and Care Leavers, and attends both the professional and Youth Boards.</a:t>
              </a:r>
              <a:endParaRPr kumimoji="0" lang="en-US" sz="1400" b="0" i="0" u="none" strike="noStrike" kern="1200" cap="none" spc="0" normalizeH="0" baseline="0" noProof="0" dirty="0">
                <a:ln>
                  <a:noFill/>
                </a:ln>
                <a:solidFill>
                  <a:srgbClr val="1D1D1B"/>
                </a:solidFill>
                <a:effectLst/>
                <a:uLnTx/>
                <a:uFillTx/>
                <a:latin typeface="Arial"/>
                <a:ea typeface="+mn-ea"/>
                <a:cs typeface="+mn-cs"/>
              </a:endParaRPr>
            </a:p>
          </p:txBody>
        </p:sp>
      </p:grpSp>
    </p:spTree>
    <p:extLst>
      <p:ext uri="{BB962C8B-B14F-4D97-AF65-F5344CB8AC3E}">
        <p14:creationId xmlns:p14="http://schemas.microsoft.com/office/powerpoint/2010/main" val="1927640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101A-6273-4820-A5C1-C5EF01A322B6}"/>
              </a:ext>
            </a:extLst>
          </p:cNvPr>
          <p:cNvSpPr>
            <a:spLocks noGrp="1"/>
          </p:cNvSpPr>
          <p:nvPr>
            <p:ph type="title"/>
          </p:nvPr>
        </p:nvSpPr>
        <p:spPr>
          <a:xfrm>
            <a:off x="107504" y="267494"/>
            <a:ext cx="7920879" cy="1061829"/>
          </a:xfrm>
        </p:spPr>
        <p:txBody>
          <a:bodyPr/>
          <a:lstStyle/>
          <a:p>
            <a:r>
              <a:rPr lang="en-GB" dirty="0"/>
              <a:t>Some initiatives in partnership….</a:t>
            </a:r>
            <a:br>
              <a:rPr lang="en-GB" dirty="0"/>
            </a:br>
            <a:br>
              <a:rPr lang="en-GB" dirty="0"/>
            </a:br>
            <a:endParaRPr lang="en-GB" dirty="0"/>
          </a:p>
        </p:txBody>
      </p:sp>
      <p:pic>
        <p:nvPicPr>
          <p:cNvPr id="5" name="Picture 4" descr="Strategic Business Partnerships: Cultivating Good Relationships - Insperity">
            <a:extLst>
              <a:ext uri="{FF2B5EF4-FFF2-40B4-BE49-F238E27FC236}">
                <a16:creationId xmlns:a16="http://schemas.microsoft.com/office/drawing/2014/main" id="{9A3F57DE-C97A-4688-894E-3DA633C9F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322" y="2067694"/>
            <a:ext cx="5858678" cy="307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wered by Partners: we are greater than the sum of our parts - Jubilee  Hall Trust">
            <a:extLst>
              <a:ext uri="{FF2B5EF4-FFF2-40B4-BE49-F238E27FC236}">
                <a16:creationId xmlns:a16="http://schemas.microsoft.com/office/drawing/2014/main" id="{02237246-1FE3-468D-AAD7-F13C060EA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 y="915566"/>
            <a:ext cx="4256935" cy="2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00841"/>
      </p:ext>
    </p:extLst>
  </p:cSld>
  <p:clrMapOvr>
    <a:masterClrMapping/>
  </p:clrMapOvr>
</p:sld>
</file>

<file path=ppt/theme/theme1.xml><?xml version="1.0" encoding="utf-8"?>
<a:theme xmlns:a="http://schemas.openxmlformats.org/drawingml/2006/main" name="Office Theme">
  <a:themeElements>
    <a:clrScheme name="NENC - CHWN">
      <a:dk1>
        <a:srgbClr val="1D1D1B"/>
      </a:dk1>
      <a:lt1>
        <a:sysClr val="window" lastClr="FFFFFF"/>
      </a:lt1>
      <a:dk2>
        <a:srgbClr val="779B2B"/>
      </a:dk2>
      <a:lt2>
        <a:srgbClr val="FFFFFF"/>
      </a:lt2>
      <a:accent1>
        <a:srgbClr val="779B2B"/>
      </a:accent1>
      <a:accent2>
        <a:srgbClr val="C0504D"/>
      </a:accent2>
      <a:accent3>
        <a:srgbClr val="7965A2"/>
      </a:accent3>
      <a:accent4>
        <a:srgbClr val="9BBB5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NENC - CHWN">
      <a:dk1>
        <a:srgbClr val="1D1D1B"/>
      </a:dk1>
      <a:lt1>
        <a:sysClr val="window" lastClr="FFFFFF"/>
      </a:lt1>
      <a:dk2>
        <a:srgbClr val="779B2B"/>
      </a:dk2>
      <a:lt2>
        <a:srgbClr val="FFFFFF"/>
      </a:lt2>
      <a:accent1>
        <a:srgbClr val="779B2B"/>
      </a:accent1>
      <a:accent2>
        <a:srgbClr val="C0504D"/>
      </a:accent2>
      <a:accent3>
        <a:srgbClr val="7965A2"/>
      </a:accent3>
      <a:accent4>
        <a:srgbClr val="9BBB5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NENC - CHWN">
      <a:dk1>
        <a:srgbClr val="1D1D1B"/>
      </a:dk1>
      <a:lt1>
        <a:sysClr val="window" lastClr="FFFFFF"/>
      </a:lt1>
      <a:dk2>
        <a:srgbClr val="779B2B"/>
      </a:dk2>
      <a:lt2>
        <a:srgbClr val="FFFFFF"/>
      </a:lt2>
      <a:accent1>
        <a:srgbClr val="779B2B"/>
      </a:accent1>
      <a:accent2>
        <a:srgbClr val="C0504D"/>
      </a:accent2>
      <a:accent3>
        <a:srgbClr val="7965A2"/>
      </a:accent3>
      <a:accent4>
        <a:srgbClr val="9BBB5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NECN - CHW">
      <a:dk1>
        <a:srgbClr val="000000"/>
      </a:dk1>
      <a:lt1>
        <a:sysClr val="window" lastClr="FFFFFF"/>
      </a:lt1>
      <a:dk2>
        <a:srgbClr val="AFCA0B"/>
      </a:dk2>
      <a:lt2>
        <a:srgbClr val="FFFFFF"/>
      </a:lt2>
      <a:accent1>
        <a:srgbClr val="AFCA0B"/>
      </a:accent1>
      <a:accent2>
        <a:srgbClr val="009F97"/>
      </a:accent2>
      <a:accent3>
        <a:srgbClr val="006AB4"/>
      </a:accent3>
      <a:accent4>
        <a:srgbClr val="000000"/>
      </a:accent4>
      <a:accent5>
        <a:srgbClr val="AFCA0B"/>
      </a:accent5>
      <a:accent6>
        <a:srgbClr val="009F97"/>
      </a:accent6>
      <a:hlink>
        <a:srgbClr val="006AB4"/>
      </a:hlink>
      <a:folHlink>
        <a:srgbClr val="000000"/>
      </a:folHlink>
    </a:clrScheme>
    <a:fontScheme name="Great North Care Reco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0b839bf-24d5-4b0e-b7aa-c35a884f6b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870160EFA87449A4FBBDE0066BD881" ma:contentTypeVersion="18" ma:contentTypeDescription="Create a new document." ma:contentTypeScope="" ma:versionID="b75db01c1ec6ac448a14b2bfc59854ea">
  <xsd:schema xmlns:xsd="http://www.w3.org/2001/XMLSchema" xmlns:xs="http://www.w3.org/2001/XMLSchema" xmlns:p="http://schemas.microsoft.com/office/2006/metadata/properties" xmlns:ns3="b0b839bf-24d5-4b0e-b7aa-c35a884f6b6b" xmlns:ns4="f8071684-e959-4761-9100-5692b1644c27" targetNamespace="http://schemas.microsoft.com/office/2006/metadata/properties" ma:root="true" ma:fieldsID="6aca2dc9f91366e07bdb3e8e2d6443c3" ns3:_="" ns4:_="">
    <xsd:import namespace="b0b839bf-24d5-4b0e-b7aa-c35a884f6b6b"/>
    <xsd:import namespace="f8071684-e959-4761-9100-5692b1644c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Location" minOccurs="0"/>
                <xsd:element ref="ns3:MediaServiceOCR"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839bf-24d5-4b0e-b7aa-c35a884f6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071684-e959-4761-9100-5692b1644c2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97607F-0399-4CD1-BA8B-3C3CC5F47A26}">
  <ds:schemaRefs>
    <ds:schemaRef ds:uri="http://schemas.microsoft.com/sharepoint/v3/contenttype/forms"/>
  </ds:schemaRefs>
</ds:datastoreItem>
</file>

<file path=customXml/itemProps2.xml><?xml version="1.0" encoding="utf-8"?>
<ds:datastoreItem xmlns:ds="http://schemas.openxmlformats.org/officeDocument/2006/customXml" ds:itemID="{36298C3D-107F-4C83-91DD-C2349727CF14}">
  <ds:schemaRefs>
    <ds:schemaRef ds:uri="http://purl.org/dc/elements/1.1/"/>
    <ds:schemaRef ds:uri="http://schemas.microsoft.com/office/2006/metadata/properties"/>
    <ds:schemaRef ds:uri="http://purl.org/dc/dcmitype/"/>
    <ds:schemaRef ds:uri="b0b839bf-24d5-4b0e-b7aa-c35a884f6b6b"/>
    <ds:schemaRef ds:uri="http://schemas.microsoft.com/office/infopath/2007/PartnerControls"/>
    <ds:schemaRef ds:uri="http://schemas.openxmlformats.org/package/2006/metadata/core-properties"/>
    <ds:schemaRef ds:uri="f8071684-e959-4761-9100-5692b1644c27"/>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2C654759-ECD2-4B0D-B8B6-287395A95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b839bf-24d5-4b0e-b7aa-c35a884f6b6b"/>
    <ds:schemaRef ds:uri="f8071684-e959-4761-9100-5692b1644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0</TotalTime>
  <Words>3000</Words>
  <Application>Microsoft Office PowerPoint</Application>
  <PresentationFormat>On-screen Show (16:9)</PresentationFormat>
  <Paragraphs>323</Paragraphs>
  <Slides>66</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66</vt:i4>
      </vt:variant>
    </vt:vector>
  </HeadingPairs>
  <TitlesOfParts>
    <vt:vector size="80" baseType="lpstr">
      <vt:lpstr>Arial</vt:lpstr>
      <vt:lpstr>Arial</vt:lpstr>
      <vt:lpstr>Calibri</vt:lpstr>
      <vt:lpstr>Calibri Light</vt:lpstr>
      <vt:lpstr>Comic Sans MS</vt:lpstr>
      <vt:lpstr>helvetica</vt:lpstr>
      <vt:lpstr>helvetica</vt:lpstr>
      <vt:lpstr>Open Sans</vt:lpstr>
      <vt:lpstr>Symbol</vt:lpstr>
      <vt:lpstr>Wingdings</vt:lpstr>
      <vt:lpstr>Office Theme</vt:lpstr>
      <vt:lpstr>1_Office Theme</vt:lpstr>
      <vt:lpstr>2_Office Theme</vt:lpstr>
      <vt:lpstr>3_Office Theme</vt:lpstr>
      <vt:lpstr>Healthier Together Champions Session </vt:lpstr>
      <vt:lpstr>Meet the Healthier Together Team</vt:lpstr>
      <vt:lpstr>PowerPoint Presentation</vt:lpstr>
      <vt:lpstr>The Child Health and Wellbeing Network</vt:lpstr>
      <vt:lpstr>NHS Home of this work</vt:lpstr>
      <vt:lpstr>New priority added during pandemic FAMILY SUPPORT</vt:lpstr>
      <vt:lpstr>Facts of Life in the  North East and North Cumbria</vt:lpstr>
      <vt:lpstr>Network Membership </vt:lpstr>
      <vt:lpstr>Some initiatives in partnership….  </vt:lpstr>
      <vt:lpstr>What have we done? </vt:lpstr>
      <vt:lpstr>Why Healthier Together?</vt:lpstr>
      <vt:lpstr>Integration Centre Background – NHSE Test Site – Funded Bid </vt:lpstr>
      <vt:lpstr>PowerPoint Presentation</vt:lpstr>
      <vt:lpstr>PowerPoint Presentation</vt:lpstr>
      <vt:lpstr>Why Healthier Together?</vt:lpstr>
      <vt:lpstr>Co-Design: Feedback from Parents (2014)</vt:lpstr>
      <vt:lpstr>PowerPoint Presentation</vt:lpstr>
      <vt:lpstr>Has it made any difference - measuring success</vt:lpstr>
      <vt:lpstr> Who is Healthier Together for?</vt:lpstr>
      <vt:lpstr>Target Audience </vt:lpstr>
      <vt:lpstr>PowerPoint Presentation</vt:lpstr>
      <vt:lpstr>Healthier Together | NHS | Bronchiolitis (nenc-healthiertogether.nhs.uk)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 Orange Book…Dr David Jones &amp; Kate Cushing Gateshead-Newcastle CCG</vt:lpstr>
      <vt:lpstr>PowerPoint Presentation</vt:lpstr>
      <vt:lpstr>PowerPoint Presentation</vt:lpstr>
      <vt:lpstr>5 Minute Comfort Break</vt:lpstr>
      <vt:lpstr>A walk around  Healthier Together website </vt:lpstr>
      <vt:lpstr>Not all about acute illness other useful pages </vt:lpstr>
      <vt:lpstr>But how do you get people to use the resources?</vt:lpstr>
      <vt:lpstr>Role as a Healthier Together Champion </vt:lpstr>
      <vt:lpstr>Examples work of HT Champions Organisations </vt:lpstr>
      <vt:lpstr>PowerPoint Presentation</vt:lpstr>
      <vt:lpstr>PowerPoint Presentation</vt:lpstr>
      <vt:lpstr>Bright Futures Case Study</vt:lpstr>
      <vt:lpstr>Feedback from young parents </vt:lpstr>
      <vt:lpstr>Promoting Healthier Together in Education </vt:lpstr>
      <vt:lpstr>Supporting families through Healthier Together </vt:lpstr>
      <vt:lpstr>PowerPoint Presentation</vt:lpstr>
      <vt:lpstr>Promoting Healthier Together </vt:lpstr>
      <vt:lpstr>Rise use of social media </vt:lpstr>
      <vt:lpstr>I-Can Health and Fitness CIC  </vt:lpstr>
      <vt:lpstr>How do you feel that Healthier Together will benefit communities?</vt:lpstr>
      <vt:lpstr>Healthier Together provides a go to platform that can be responsive to need </vt:lpstr>
      <vt:lpstr>HT app usage </vt:lpstr>
      <vt:lpstr>NENC A&amp;E attendances </vt:lpstr>
      <vt:lpstr>PowerPoint Presentation</vt:lpstr>
      <vt:lpstr>PowerPoint Presentation</vt:lpstr>
      <vt:lpstr>Healthier Together Champions Summary </vt:lpstr>
      <vt:lpstr>Healthier Together Resources </vt:lpstr>
      <vt:lpstr>What other resources do you feel we need?</vt:lpstr>
      <vt:lpstr>Supporting feedback, case studies and evaluation </vt:lpstr>
      <vt:lpstr>Question and Answer Session  </vt:lpstr>
      <vt:lpstr>Website link and social media !!</vt:lpstr>
      <vt:lpstr>PowerPoint Presentation</vt:lpstr>
      <vt:lpstr>Please follow, share and retweet relevant work so that we can continue to share good practice across the region at the Child Health and Wellbeing Network handle @EveryChildNENC  Visit our website - nhsjoinourjourney.org.uk/what-we-are-doing/priorities/optimising-health-services/child-health-and-wellbeing-network/  Please encourage colleagues from all areas of Child Health and Wellbeing to register via forms.gle/gG11zhr2Z8VLU2db9  so they are included in our communications and feed into the workplan projects that they are interested 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IEUser</dc:creator>
  <cp:lastModifiedBy>Anne Jones</cp:lastModifiedBy>
  <cp:revision>56</cp:revision>
  <dcterms:created xsi:type="dcterms:W3CDTF">2021-06-15T15:56:16Z</dcterms:created>
  <dcterms:modified xsi:type="dcterms:W3CDTF">2024-01-25T09:14:29Z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0x010100F3870160EFA87449A4FBBDE0066BD881</vt:lpwstr>
  </property>
  <property fmtid="{D5CDD505-2E9C-101B-9397-08002B2CF9AE}" pid="3" name="MediaServiceImageTags">
    <vt:lpwstr/>
  </property>
</Properties>
</file>