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7"/>
  </p:notesMasterIdLst>
  <p:sldIdLst>
    <p:sldId id="292" r:id="rId3"/>
    <p:sldId id="2145706480" r:id="rId4"/>
    <p:sldId id="2145706481" r:id="rId5"/>
    <p:sldId id="2145706482" r:id="rId6"/>
    <p:sldId id="2145706479" r:id="rId7"/>
    <p:sldId id="2145706469" r:id="rId8"/>
    <p:sldId id="2145706470" r:id="rId9"/>
    <p:sldId id="2145706473" r:id="rId10"/>
    <p:sldId id="2145706476" r:id="rId11"/>
    <p:sldId id="2145706507" r:id="rId12"/>
    <p:sldId id="2145706506" r:id="rId13"/>
    <p:sldId id="2145706508" r:id="rId14"/>
    <p:sldId id="2145706517" r:id="rId15"/>
    <p:sldId id="2145706516" r:id="rId16"/>
    <p:sldId id="2145706504" r:id="rId17"/>
    <p:sldId id="2145706486" r:id="rId18"/>
    <p:sldId id="2145706485" r:id="rId19"/>
    <p:sldId id="2145706488" r:id="rId20"/>
    <p:sldId id="2145706501" r:id="rId21"/>
    <p:sldId id="2145706498" r:id="rId22"/>
    <p:sldId id="2145706499" r:id="rId23"/>
    <p:sldId id="2145706500" r:id="rId24"/>
    <p:sldId id="2145706502" r:id="rId25"/>
    <p:sldId id="2145706503" r:id="rId26"/>
    <p:sldId id="2145706494" r:id="rId27"/>
    <p:sldId id="2145706493" r:id="rId28"/>
    <p:sldId id="2145706515" r:id="rId29"/>
    <p:sldId id="2145706491" r:id="rId30"/>
    <p:sldId id="2145706496" r:id="rId31"/>
    <p:sldId id="2145706495" r:id="rId32"/>
    <p:sldId id="2145706492" r:id="rId33"/>
    <p:sldId id="2145706489" r:id="rId34"/>
    <p:sldId id="2145706497" r:id="rId35"/>
    <p:sldId id="2145706490" r:id="rId36"/>
    <p:sldId id="2145706510" r:id="rId37"/>
    <p:sldId id="2145706512" r:id="rId38"/>
    <p:sldId id="2145706511" r:id="rId39"/>
    <p:sldId id="2145706513" r:id="rId40"/>
    <p:sldId id="2145706514" r:id="rId41"/>
    <p:sldId id="2145706522" r:id="rId42"/>
    <p:sldId id="2145706518" r:id="rId43"/>
    <p:sldId id="2145706519" r:id="rId44"/>
    <p:sldId id="2145706520" r:id="rId45"/>
    <p:sldId id="214570652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A22C1-0BE2-47B4-8393-A5F6E182E095}" v="13" dt="2025-02-13T10:46:18.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6" d="100"/>
          <a:sy n="56" d="100"/>
        </p:scale>
        <p:origin x="1000" y="44"/>
      </p:cViewPr>
      <p:guideLst/>
    </p:cSldViewPr>
  </p:slideViewPr>
  <p:outlineViewPr>
    <p:cViewPr>
      <p:scale>
        <a:sx n="33" d="100"/>
        <a:sy n="33" d="100"/>
      </p:scale>
      <p:origin x="0" y="-19712"/>
    </p:cViewPr>
  </p:outlineViewPr>
  <p:notesTextViewPr>
    <p:cViewPr>
      <p:scale>
        <a:sx n="1" d="1"/>
        <a:sy n="1" d="1"/>
      </p:scale>
      <p:origin x="0" y="0"/>
    </p:cViewPr>
  </p:notesTextViewPr>
  <p:sorterViewPr>
    <p:cViewPr>
      <p:scale>
        <a:sx n="75" d="100"/>
        <a:sy n="75" d="100"/>
      </p:scale>
      <p:origin x="0" y="-2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917AB-24A5-47A3-8381-8DAABE25F80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5A2E61A3-ED8A-42D9-941A-1598ECAF2630}">
      <dgm:prSet/>
      <dgm:spPr>
        <a:solidFill>
          <a:srgbClr val="FF0000"/>
        </a:solidFill>
      </dgm:spPr>
      <dgm:t>
        <a:bodyPr/>
        <a:lstStyle/>
        <a:p>
          <a:r>
            <a:rPr lang="en-GB"/>
            <a:t>Red Flags</a:t>
          </a:r>
          <a:endParaRPr lang="en-US"/>
        </a:p>
      </dgm:t>
    </dgm:pt>
    <dgm:pt modelId="{B5CBA1F9-E90B-4315-9C67-6041B028B0BC}" type="parTrans" cxnId="{0A27D5AC-877D-4978-BD37-78E7D7F739E0}">
      <dgm:prSet/>
      <dgm:spPr/>
      <dgm:t>
        <a:bodyPr/>
        <a:lstStyle/>
        <a:p>
          <a:endParaRPr lang="en-US"/>
        </a:p>
      </dgm:t>
    </dgm:pt>
    <dgm:pt modelId="{24C8D0F0-CDA8-47E8-9BF8-453C10B0FD17}" type="sibTrans" cxnId="{0A27D5AC-877D-4978-BD37-78E7D7F739E0}">
      <dgm:prSet/>
      <dgm:spPr/>
      <dgm:t>
        <a:bodyPr/>
        <a:lstStyle/>
        <a:p>
          <a:endParaRPr lang="en-US"/>
        </a:p>
      </dgm:t>
    </dgm:pt>
    <dgm:pt modelId="{40EDF965-BB2D-4ECD-80A2-4FE372D8687F}">
      <dgm:prSet/>
      <dgm:spPr/>
      <dgm:t>
        <a:bodyPr/>
        <a:lstStyle/>
        <a:p>
          <a:r>
            <a:rPr lang="en-GB"/>
            <a:t>Unimmunised</a:t>
          </a:r>
          <a:endParaRPr lang="en-US"/>
        </a:p>
      </dgm:t>
    </dgm:pt>
    <dgm:pt modelId="{7E35EDDD-6124-4334-B3D6-A348B2DB6949}" type="parTrans" cxnId="{9FA779F0-5C51-4996-A893-0996F74D5229}">
      <dgm:prSet/>
      <dgm:spPr/>
      <dgm:t>
        <a:bodyPr/>
        <a:lstStyle/>
        <a:p>
          <a:endParaRPr lang="en-US"/>
        </a:p>
      </dgm:t>
    </dgm:pt>
    <dgm:pt modelId="{109B0050-B017-4349-BBEA-6A8A676270A2}" type="sibTrans" cxnId="{9FA779F0-5C51-4996-A893-0996F74D5229}">
      <dgm:prSet/>
      <dgm:spPr/>
      <dgm:t>
        <a:bodyPr/>
        <a:lstStyle/>
        <a:p>
          <a:endParaRPr lang="en-US"/>
        </a:p>
      </dgm:t>
    </dgm:pt>
    <dgm:pt modelId="{FBCF66C5-6C85-4F08-BEBB-6BF68AB2D525}">
      <dgm:prSet/>
      <dgm:spPr/>
      <dgm:t>
        <a:bodyPr/>
        <a:lstStyle/>
        <a:p>
          <a:r>
            <a:rPr lang="en-GB"/>
            <a:t>Recent trauma/surgery/invasive procedure</a:t>
          </a:r>
          <a:endParaRPr lang="en-US"/>
        </a:p>
      </dgm:t>
    </dgm:pt>
    <dgm:pt modelId="{45F26621-F7E8-42FE-A39E-1AB81599837A}" type="parTrans" cxnId="{08838EF7-A36B-4B8C-A5A3-7140906B40B9}">
      <dgm:prSet/>
      <dgm:spPr/>
      <dgm:t>
        <a:bodyPr/>
        <a:lstStyle/>
        <a:p>
          <a:endParaRPr lang="en-US"/>
        </a:p>
      </dgm:t>
    </dgm:pt>
    <dgm:pt modelId="{3D39C116-70A2-4BEA-BD67-8A1BD6C57FEC}" type="sibTrans" cxnId="{08838EF7-A36B-4B8C-A5A3-7140906B40B9}">
      <dgm:prSet/>
      <dgm:spPr/>
      <dgm:t>
        <a:bodyPr/>
        <a:lstStyle/>
        <a:p>
          <a:endParaRPr lang="en-US"/>
        </a:p>
      </dgm:t>
    </dgm:pt>
    <dgm:pt modelId="{6A9242ED-C976-4587-B480-2A80B0A91596}">
      <dgm:prSet/>
      <dgm:spPr/>
      <dgm:t>
        <a:bodyPr/>
        <a:lstStyle/>
        <a:p>
          <a:r>
            <a:rPr lang="en-GB" dirty="0"/>
            <a:t>Impaired immunity (from illness or drugs)</a:t>
          </a:r>
          <a:endParaRPr lang="en-US" dirty="0"/>
        </a:p>
      </dgm:t>
    </dgm:pt>
    <dgm:pt modelId="{8D73E009-AC30-4D2D-897B-C7784F782338}" type="parTrans" cxnId="{E19E4BA2-8D20-44F4-9E29-4624D3564785}">
      <dgm:prSet/>
      <dgm:spPr/>
      <dgm:t>
        <a:bodyPr/>
        <a:lstStyle/>
        <a:p>
          <a:endParaRPr lang="en-US"/>
        </a:p>
      </dgm:t>
    </dgm:pt>
    <dgm:pt modelId="{7A96480C-299E-4EFB-8A62-18D8ADC4D029}" type="sibTrans" cxnId="{E19E4BA2-8D20-44F4-9E29-4624D3564785}">
      <dgm:prSet/>
      <dgm:spPr/>
      <dgm:t>
        <a:bodyPr/>
        <a:lstStyle/>
        <a:p>
          <a:endParaRPr lang="en-US"/>
        </a:p>
      </dgm:t>
    </dgm:pt>
    <dgm:pt modelId="{3E22FC3D-F76E-45D6-B150-A6DEF484EAB2}">
      <dgm:prSet/>
      <dgm:spPr/>
      <dgm:t>
        <a:bodyPr/>
        <a:lstStyle/>
        <a:p>
          <a:r>
            <a:rPr lang="en-GB"/>
            <a:t>Chronic illness (neurodisability, chest disease)</a:t>
          </a:r>
          <a:endParaRPr lang="en-US"/>
        </a:p>
      </dgm:t>
    </dgm:pt>
    <dgm:pt modelId="{32460A09-8621-4E55-8CFB-E1D31B30A9F7}" type="parTrans" cxnId="{E87777C9-90AE-43CE-AEF6-CF7BA39B8B7B}">
      <dgm:prSet/>
      <dgm:spPr/>
      <dgm:t>
        <a:bodyPr/>
        <a:lstStyle/>
        <a:p>
          <a:endParaRPr lang="en-US"/>
        </a:p>
      </dgm:t>
    </dgm:pt>
    <dgm:pt modelId="{6CF7C08E-487F-49DF-9C7F-17F20E27A148}" type="sibTrans" cxnId="{E87777C9-90AE-43CE-AEF6-CF7BA39B8B7B}">
      <dgm:prSet/>
      <dgm:spPr/>
      <dgm:t>
        <a:bodyPr/>
        <a:lstStyle/>
        <a:p>
          <a:endParaRPr lang="en-US"/>
        </a:p>
      </dgm:t>
    </dgm:pt>
    <dgm:pt modelId="{50B3D570-E959-4753-A9FF-7BB2930CEEF5}">
      <dgm:prSet/>
      <dgm:spPr/>
      <dgm:t>
        <a:bodyPr/>
        <a:lstStyle/>
        <a:p>
          <a:r>
            <a:rPr lang="en-GB"/>
            <a:t>Indwelling lines/catheter</a:t>
          </a:r>
          <a:endParaRPr lang="en-US"/>
        </a:p>
      </dgm:t>
    </dgm:pt>
    <dgm:pt modelId="{9137D350-D668-48FD-9054-DB927FAAAFCF}" type="parTrans" cxnId="{B55D8817-95B7-4451-AE8A-0829FE23CF11}">
      <dgm:prSet/>
      <dgm:spPr/>
      <dgm:t>
        <a:bodyPr/>
        <a:lstStyle/>
        <a:p>
          <a:endParaRPr lang="en-US"/>
        </a:p>
      </dgm:t>
    </dgm:pt>
    <dgm:pt modelId="{7DB0B51D-8BE1-4B1E-AAFE-D4649C3A90BD}" type="sibTrans" cxnId="{B55D8817-95B7-4451-AE8A-0829FE23CF11}">
      <dgm:prSet/>
      <dgm:spPr/>
      <dgm:t>
        <a:bodyPr/>
        <a:lstStyle/>
        <a:p>
          <a:endParaRPr lang="en-US"/>
        </a:p>
      </dgm:t>
    </dgm:pt>
    <dgm:pt modelId="{179B0AAA-C026-42D4-B366-8B5922F81704}">
      <dgm:prSet/>
      <dgm:spPr>
        <a:solidFill>
          <a:srgbClr val="FFC000"/>
        </a:solidFill>
      </dgm:spPr>
      <dgm:t>
        <a:bodyPr/>
        <a:lstStyle/>
        <a:p>
          <a:r>
            <a:rPr lang="en-GB"/>
            <a:t>Beware</a:t>
          </a:r>
          <a:endParaRPr lang="en-US"/>
        </a:p>
      </dgm:t>
    </dgm:pt>
    <dgm:pt modelId="{CCCAD14E-E5C4-40AB-97A5-43377AC1FDD0}" type="parTrans" cxnId="{E1BDE076-08F6-4EAA-AA8E-D4DA95E8DBE6}">
      <dgm:prSet/>
      <dgm:spPr/>
      <dgm:t>
        <a:bodyPr/>
        <a:lstStyle/>
        <a:p>
          <a:endParaRPr lang="en-US"/>
        </a:p>
      </dgm:t>
    </dgm:pt>
    <dgm:pt modelId="{0E95639E-B331-4DF8-BC25-B32002A44FB9}" type="sibTrans" cxnId="{E1BDE076-08F6-4EAA-AA8E-D4DA95E8DBE6}">
      <dgm:prSet/>
      <dgm:spPr/>
      <dgm:t>
        <a:bodyPr/>
        <a:lstStyle/>
        <a:p>
          <a:endParaRPr lang="en-US"/>
        </a:p>
      </dgm:t>
    </dgm:pt>
    <dgm:pt modelId="{7E084201-5CE2-4D91-8C5A-C3312283C55A}">
      <dgm:prSet/>
      <dgm:spPr/>
      <dgm:t>
        <a:bodyPr/>
        <a:lstStyle/>
        <a:p>
          <a:r>
            <a:rPr lang="en-GB"/>
            <a:t>Fever&gt;5 days</a:t>
          </a:r>
          <a:endParaRPr lang="en-US"/>
        </a:p>
      </dgm:t>
    </dgm:pt>
    <dgm:pt modelId="{198F3ABA-1A61-4CF9-9464-7AF974043F4B}" type="parTrans" cxnId="{FDBCFBAD-CE59-4F7B-9539-1009C97CD6C1}">
      <dgm:prSet/>
      <dgm:spPr/>
      <dgm:t>
        <a:bodyPr/>
        <a:lstStyle/>
        <a:p>
          <a:endParaRPr lang="en-US"/>
        </a:p>
      </dgm:t>
    </dgm:pt>
    <dgm:pt modelId="{2907D021-BBCA-4C27-9292-0E01518B0365}" type="sibTrans" cxnId="{FDBCFBAD-CE59-4F7B-9539-1009C97CD6C1}">
      <dgm:prSet/>
      <dgm:spPr/>
      <dgm:t>
        <a:bodyPr/>
        <a:lstStyle/>
        <a:p>
          <a:endParaRPr lang="en-US"/>
        </a:p>
      </dgm:t>
    </dgm:pt>
    <dgm:pt modelId="{0EB53DB6-B800-4FC9-89B7-78CC7B8975D6}">
      <dgm:prSet/>
      <dgm:spPr/>
      <dgm:t>
        <a:bodyPr/>
        <a:lstStyle/>
        <a:p>
          <a:r>
            <a:rPr lang="en-GB"/>
            <a:t>Fever and abdominal pain</a:t>
          </a:r>
          <a:endParaRPr lang="en-US"/>
        </a:p>
      </dgm:t>
    </dgm:pt>
    <dgm:pt modelId="{82287FDD-D665-428D-BBC9-4F0BB18781D9}" type="parTrans" cxnId="{C032F9D2-CBD0-4007-A089-2DC20694A8F5}">
      <dgm:prSet/>
      <dgm:spPr/>
      <dgm:t>
        <a:bodyPr/>
        <a:lstStyle/>
        <a:p>
          <a:endParaRPr lang="en-US"/>
        </a:p>
      </dgm:t>
    </dgm:pt>
    <dgm:pt modelId="{4638F1A7-A0C3-43B4-9A92-234E5697EE13}" type="sibTrans" cxnId="{C032F9D2-CBD0-4007-A089-2DC20694A8F5}">
      <dgm:prSet/>
      <dgm:spPr/>
      <dgm:t>
        <a:bodyPr/>
        <a:lstStyle/>
        <a:p>
          <a:endParaRPr lang="en-US"/>
        </a:p>
      </dgm:t>
    </dgm:pt>
    <dgm:pt modelId="{8158D4A2-2416-4CAC-B749-688F9AFFEA4D}">
      <dgm:prSet/>
      <dgm:spPr/>
      <dgm:t>
        <a:bodyPr/>
        <a:lstStyle/>
        <a:p>
          <a:r>
            <a:rPr lang="en-GB"/>
            <a:t>Swelling limb/joint</a:t>
          </a:r>
          <a:endParaRPr lang="en-US"/>
        </a:p>
      </dgm:t>
    </dgm:pt>
    <dgm:pt modelId="{FB11F463-2C1C-49E0-B25C-2DAACDEA4541}" type="parTrans" cxnId="{FFE1D6E5-72E4-4EC2-8688-9A9F72F5C8EA}">
      <dgm:prSet/>
      <dgm:spPr/>
      <dgm:t>
        <a:bodyPr/>
        <a:lstStyle/>
        <a:p>
          <a:endParaRPr lang="en-US"/>
        </a:p>
      </dgm:t>
    </dgm:pt>
    <dgm:pt modelId="{F6B1B368-5D37-44B5-8913-8BDD598408E4}" type="sibTrans" cxnId="{FFE1D6E5-72E4-4EC2-8688-9A9F72F5C8EA}">
      <dgm:prSet/>
      <dgm:spPr/>
      <dgm:t>
        <a:bodyPr/>
        <a:lstStyle/>
        <a:p>
          <a:endParaRPr lang="en-US"/>
        </a:p>
      </dgm:t>
    </dgm:pt>
    <dgm:pt modelId="{156242CD-079E-4409-B286-94587C0B6AC3}">
      <dgm:prSet/>
      <dgm:spPr/>
      <dgm:t>
        <a:bodyPr/>
        <a:lstStyle/>
        <a:p>
          <a:r>
            <a:rPr lang="en-GB"/>
            <a:t>Parent or carer concern</a:t>
          </a:r>
          <a:endParaRPr lang="en-US"/>
        </a:p>
      </dgm:t>
    </dgm:pt>
    <dgm:pt modelId="{F8BCB254-30E2-4191-95BA-C9B455614F38}" type="parTrans" cxnId="{816D87AC-4189-4D76-AD6D-DEB25FE3581B}">
      <dgm:prSet/>
      <dgm:spPr/>
      <dgm:t>
        <a:bodyPr/>
        <a:lstStyle/>
        <a:p>
          <a:endParaRPr lang="en-US"/>
        </a:p>
      </dgm:t>
    </dgm:pt>
    <dgm:pt modelId="{2F481F7B-BC77-48E5-82E8-B24DB4376085}" type="sibTrans" cxnId="{816D87AC-4189-4D76-AD6D-DEB25FE3581B}">
      <dgm:prSet/>
      <dgm:spPr/>
      <dgm:t>
        <a:bodyPr/>
        <a:lstStyle/>
        <a:p>
          <a:endParaRPr lang="en-US"/>
        </a:p>
      </dgm:t>
    </dgm:pt>
    <dgm:pt modelId="{866D1FBF-2D59-41F1-975B-93979BFEE4C5}" type="pres">
      <dgm:prSet presAssocID="{811917AB-24A5-47A3-8381-8DAABE25F800}" presName="linear" presStyleCnt="0">
        <dgm:presLayoutVars>
          <dgm:animLvl val="lvl"/>
          <dgm:resizeHandles val="exact"/>
        </dgm:presLayoutVars>
      </dgm:prSet>
      <dgm:spPr/>
    </dgm:pt>
    <dgm:pt modelId="{74F1A783-E7AE-4E4A-98DF-2148ED20488E}" type="pres">
      <dgm:prSet presAssocID="{5A2E61A3-ED8A-42D9-941A-1598ECAF2630}" presName="parentText" presStyleLbl="node1" presStyleIdx="0" presStyleCnt="2">
        <dgm:presLayoutVars>
          <dgm:chMax val="0"/>
          <dgm:bulletEnabled val="1"/>
        </dgm:presLayoutVars>
      </dgm:prSet>
      <dgm:spPr/>
    </dgm:pt>
    <dgm:pt modelId="{A81FCA92-456C-4078-A4FD-BE6AC8B83BD0}" type="pres">
      <dgm:prSet presAssocID="{5A2E61A3-ED8A-42D9-941A-1598ECAF2630}" presName="childText" presStyleLbl="revTx" presStyleIdx="0" presStyleCnt="2">
        <dgm:presLayoutVars>
          <dgm:bulletEnabled val="1"/>
        </dgm:presLayoutVars>
      </dgm:prSet>
      <dgm:spPr/>
    </dgm:pt>
    <dgm:pt modelId="{3BE947EF-A035-43AA-A38B-8148309E8FA4}" type="pres">
      <dgm:prSet presAssocID="{179B0AAA-C026-42D4-B366-8B5922F81704}" presName="parentText" presStyleLbl="node1" presStyleIdx="1" presStyleCnt="2">
        <dgm:presLayoutVars>
          <dgm:chMax val="0"/>
          <dgm:bulletEnabled val="1"/>
        </dgm:presLayoutVars>
      </dgm:prSet>
      <dgm:spPr/>
    </dgm:pt>
    <dgm:pt modelId="{706C84E3-541B-4E94-B91B-9D255273D278}" type="pres">
      <dgm:prSet presAssocID="{179B0AAA-C026-42D4-B366-8B5922F81704}" presName="childText" presStyleLbl="revTx" presStyleIdx="1" presStyleCnt="2">
        <dgm:presLayoutVars>
          <dgm:bulletEnabled val="1"/>
        </dgm:presLayoutVars>
      </dgm:prSet>
      <dgm:spPr/>
    </dgm:pt>
  </dgm:ptLst>
  <dgm:cxnLst>
    <dgm:cxn modelId="{1B0D6503-42A6-41E1-8CB4-8B46417D89B6}" type="presOf" srcId="{811917AB-24A5-47A3-8381-8DAABE25F800}" destId="{866D1FBF-2D59-41F1-975B-93979BFEE4C5}" srcOrd="0" destOrd="0" presId="urn:microsoft.com/office/officeart/2005/8/layout/vList2"/>
    <dgm:cxn modelId="{49D16314-2A9C-4393-888E-A22E558173E2}" type="presOf" srcId="{40EDF965-BB2D-4ECD-80A2-4FE372D8687F}" destId="{A81FCA92-456C-4078-A4FD-BE6AC8B83BD0}" srcOrd="0" destOrd="0" presId="urn:microsoft.com/office/officeart/2005/8/layout/vList2"/>
    <dgm:cxn modelId="{B55D8817-95B7-4451-AE8A-0829FE23CF11}" srcId="{5A2E61A3-ED8A-42D9-941A-1598ECAF2630}" destId="{50B3D570-E959-4753-A9FF-7BB2930CEEF5}" srcOrd="4" destOrd="0" parTransId="{9137D350-D668-48FD-9054-DB927FAAAFCF}" sibTransId="{7DB0B51D-8BE1-4B1E-AAFE-D4649C3A90BD}"/>
    <dgm:cxn modelId="{93BE8222-AFDA-44D2-9DD9-3CD88A02AC50}" type="presOf" srcId="{7E084201-5CE2-4D91-8C5A-C3312283C55A}" destId="{706C84E3-541B-4E94-B91B-9D255273D278}" srcOrd="0" destOrd="0" presId="urn:microsoft.com/office/officeart/2005/8/layout/vList2"/>
    <dgm:cxn modelId="{4C45CA62-17EC-4617-9910-90A0D09E0B98}" type="presOf" srcId="{6A9242ED-C976-4587-B480-2A80B0A91596}" destId="{A81FCA92-456C-4078-A4FD-BE6AC8B83BD0}" srcOrd="0" destOrd="2" presId="urn:microsoft.com/office/officeart/2005/8/layout/vList2"/>
    <dgm:cxn modelId="{A60CDE63-3E43-4397-A6E0-ECE300FE7954}" type="presOf" srcId="{FBCF66C5-6C85-4F08-BEBB-6BF68AB2D525}" destId="{A81FCA92-456C-4078-A4FD-BE6AC8B83BD0}" srcOrd="0" destOrd="1" presId="urn:microsoft.com/office/officeart/2005/8/layout/vList2"/>
    <dgm:cxn modelId="{B538AD48-75CE-46E2-A475-B526B2D5C636}" type="presOf" srcId="{50B3D570-E959-4753-A9FF-7BB2930CEEF5}" destId="{A81FCA92-456C-4078-A4FD-BE6AC8B83BD0}" srcOrd="0" destOrd="4" presId="urn:microsoft.com/office/officeart/2005/8/layout/vList2"/>
    <dgm:cxn modelId="{E1BDE076-08F6-4EAA-AA8E-D4DA95E8DBE6}" srcId="{811917AB-24A5-47A3-8381-8DAABE25F800}" destId="{179B0AAA-C026-42D4-B366-8B5922F81704}" srcOrd="1" destOrd="0" parTransId="{CCCAD14E-E5C4-40AB-97A5-43377AC1FDD0}" sibTransId="{0E95639E-B331-4DF8-BC25-B32002A44FB9}"/>
    <dgm:cxn modelId="{E8B9FF89-7F5B-4C55-B54B-F08E281AA0EA}" type="presOf" srcId="{179B0AAA-C026-42D4-B366-8B5922F81704}" destId="{3BE947EF-A035-43AA-A38B-8148309E8FA4}" srcOrd="0" destOrd="0" presId="urn:microsoft.com/office/officeart/2005/8/layout/vList2"/>
    <dgm:cxn modelId="{B03DE091-5432-4ABA-AD67-CDCE9F71731D}" type="presOf" srcId="{5A2E61A3-ED8A-42D9-941A-1598ECAF2630}" destId="{74F1A783-E7AE-4E4A-98DF-2148ED20488E}" srcOrd="0" destOrd="0" presId="urn:microsoft.com/office/officeart/2005/8/layout/vList2"/>
    <dgm:cxn modelId="{E19E4BA2-8D20-44F4-9E29-4624D3564785}" srcId="{5A2E61A3-ED8A-42D9-941A-1598ECAF2630}" destId="{6A9242ED-C976-4587-B480-2A80B0A91596}" srcOrd="2" destOrd="0" parTransId="{8D73E009-AC30-4D2D-897B-C7784F782338}" sibTransId="{7A96480C-299E-4EFB-8A62-18D8ADC4D029}"/>
    <dgm:cxn modelId="{816D87AC-4189-4D76-AD6D-DEB25FE3581B}" srcId="{179B0AAA-C026-42D4-B366-8B5922F81704}" destId="{156242CD-079E-4409-B286-94587C0B6AC3}" srcOrd="3" destOrd="0" parTransId="{F8BCB254-30E2-4191-95BA-C9B455614F38}" sibTransId="{2F481F7B-BC77-48E5-82E8-B24DB4376085}"/>
    <dgm:cxn modelId="{0A27D5AC-877D-4978-BD37-78E7D7F739E0}" srcId="{811917AB-24A5-47A3-8381-8DAABE25F800}" destId="{5A2E61A3-ED8A-42D9-941A-1598ECAF2630}" srcOrd="0" destOrd="0" parTransId="{B5CBA1F9-E90B-4315-9C67-6041B028B0BC}" sibTransId="{24C8D0F0-CDA8-47E8-9BF8-453C10B0FD17}"/>
    <dgm:cxn modelId="{FDBCFBAD-CE59-4F7B-9539-1009C97CD6C1}" srcId="{179B0AAA-C026-42D4-B366-8B5922F81704}" destId="{7E084201-5CE2-4D91-8C5A-C3312283C55A}" srcOrd="0" destOrd="0" parTransId="{198F3ABA-1A61-4CF9-9464-7AF974043F4B}" sibTransId="{2907D021-BBCA-4C27-9292-0E01518B0365}"/>
    <dgm:cxn modelId="{E87777C9-90AE-43CE-AEF6-CF7BA39B8B7B}" srcId="{5A2E61A3-ED8A-42D9-941A-1598ECAF2630}" destId="{3E22FC3D-F76E-45D6-B150-A6DEF484EAB2}" srcOrd="3" destOrd="0" parTransId="{32460A09-8621-4E55-8CFB-E1D31B30A9F7}" sibTransId="{6CF7C08E-487F-49DF-9C7F-17F20E27A148}"/>
    <dgm:cxn modelId="{91D410CA-7080-40B7-8E61-F7F33392C998}" type="presOf" srcId="{156242CD-079E-4409-B286-94587C0B6AC3}" destId="{706C84E3-541B-4E94-B91B-9D255273D278}" srcOrd="0" destOrd="3" presId="urn:microsoft.com/office/officeart/2005/8/layout/vList2"/>
    <dgm:cxn modelId="{FE1656CE-7AD1-46C5-A359-14BD02F679F9}" type="presOf" srcId="{3E22FC3D-F76E-45D6-B150-A6DEF484EAB2}" destId="{A81FCA92-456C-4078-A4FD-BE6AC8B83BD0}" srcOrd="0" destOrd="3" presId="urn:microsoft.com/office/officeart/2005/8/layout/vList2"/>
    <dgm:cxn modelId="{C032F9D2-CBD0-4007-A089-2DC20694A8F5}" srcId="{179B0AAA-C026-42D4-B366-8B5922F81704}" destId="{0EB53DB6-B800-4FC9-89B7-78CC7B8975D6}" srcOrd="1" destOrd="0" parTransId="{82287FDD-D665-428D-BBC9-4F0BB18781D9}" sibTransId="{4638F1A7-A0C3-43B4-9A92-234E5697EE13}"/>
    <dgm:cxn modelId="{87A423DF-5842-4087-A15E-90D4DFF50A49}" type="presOf" srcId="{8158D4A2-2416-4CAC-B749-688F9AFFEA4D}" destId="{706C84E3-541B-4E94-B91B-9D255273D278}" srcOrd="0" destOrd="2" presId="urn:microsoft.com/office/officeart/2005/8/layout/vList2"/>
    <dgm:cxn modelId="{E005F6E4-70EE-4D91-80BD-50570ED31C12}" type="presOf" srcId="{0EB53DB6-B800-4FC9-89B7-78CC7B8975D6}" destId="{706C84E3-541B-4E94-B91B-9D255273D278}" srcOrd="0" destOrd="1" presId="urn:microsoft.com/office/officeart/2005/8/layout/vList2"/>
    <dgm:cxn modelId="{FFE1D6E5-72E4-4EC2-8688-9A9F72F5C8EA}" srcId="{179B0AAA-C026-42D4-B366-8B5922F81704}" destId="{8158D4A2-2416-4CAC-B749-688F9AFFEA4D}" srcOrd="2" destOrd="0" parTransId="{FB11F463-2C1C-49E0-B25C-2DAACDEA4541}" sibTransId="{F6B1B368-5D37-44B5-8913-8BDD598408E4}"/>
    <dgm:cxn modelId="{9FA779F0-5C51-4996-A893-0996F74D5229}" srcId="{5A2E61A3-ED8A-42D9-941A-1598ECAF2630}" destId="{40EDF965-BB2D-4ECD-80A2-4FE372D8687F}" srcOrd="0" destOrd="0" parTransId="{7E35EDDD-6124-4334-B3D6-A348B2DB6949}" sibTransId="{109B0050-B017-4349-BBEA-6A8A676270A2}"/>
    <dgm:cxn modelId="{08838EF7-A36B-4B8C-A5A3-7140906B40B9}" srcId="{5A2E61A3-ED8A-42D9-941A-1598ECAF2630}" destId="{FBCF66C5-6C85-4F08-BEBB-6BF68AB2D525}" srcOrd="1" destOrd="0" parTransId="{45F26621-F7E8-42FE-A39E-1AB81599837A}" sibTransId="{3D39C116-70A2-4BEA-BD67-8A1BD6C57FEC}"/>
    <dgm:cxn modelId="{5E077D85-1424-47E5-9293-A29A282DA980}" type="presParOf" srcId="{866D1FBF-2D59-41F1-975B-93979BFEE4C5}" destId="{74F1A783-E7AE-4E4A-98DF-2148ED20488E}" srcOrd="0" destOrd="0" presId="urn:microsoft.com/office/officeart/2005/8/layout/vList2"/>
    <dgm:cxn modelId="{789D9F6E-673D-4EC2-AE50-D30DFF09B7BF}" type="presParOf" srcId="{866D1FBF-2D59-41F1-975B-93979BFEE4C5}" destId="{A81FCA92-456C-4078-A4FD-BE6AC8B83BD0}" srcOrd="1" destOrd="0" presId="urn:microsoft.com/office/officeart/2005/8/layout/vList2"/>
    <dgm:cxn modelId="{E0F2F568-EAF6-4A8F-8C3D-6D72EAE5E0E5}" type="presParOf" srcId="{866D1FBF-2D59-41F1-975B-93979BFEE4C5}" destId="{3BE947EF-A035-43AA-A38B-8148309E8FA4}" srcOrd="2" destOrd="0" presId="urn:microsoft.com/office/officeart/2005/8/layout/vList2"/>
    <dgm:cxn modelId="{21B546CD-396E-4049-85FA-751FB0A5B388}" type="presParOf" srcId="{866D1FBF-2D59-41F1-975B-93979BFEE4C5}" destId="{706C84E3-541B-4E94-B91B-9D255273D27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A783-E7AE-4E4A-98DF-2148ED20488E}">
      <dsp:nvSpPr>
        <dsp:cNvPr id="0" name=""/>
        <dsp:cNvSpPr/>
      </dsp:nvSpPr>
      <dsp:spPr>
        <a:xfrm>
          <a:off x="0" y="19048"/>
          <a:ext cx="9410700" cy="671580"/>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Red Flags</a:t>
          </a:r>
          <a:endParaRPr lang="en-US" sz="2800" kern="1200"/>
        </a:p>
      </dsp:txBody>
      <dsp:txXfrm>
        <a:off x="32784" y="51832"/>
        <a:ext cx="9345132" cy="606012"/>
      </dsp:txXfrm>
    </dsp:sp>
    <dsp:sp modelId="{A81FCA92-456C-4078-A4FD-BE6AC8B83BD0}">
      <dsp:nvSpPr>
        <dsp:cNvPr id="0" name=""/>
        <dsp:cNvSpPr/>
      </dsp:nvSpPr>
      <dsp:spPr>
        <a:xfrm>
          <a:off x="0" y="690628"/>
          <a:ext cx="94107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Unimmunised</a:t>
          </a:r>
          <a:endParaRPr lang="en-US" sz="2200" kern="1200"/>
        </a:p>
        <a:p>
          <a:pPr marL="228600" lvl="1" indent="-228600" algn="l" defTabSz="977900">
            <a:lnSpc>
              <a:spcPct val="90000"/>
            </a:lnSpc>
            <a:spcBef>
              <a:spcPct val="0"/>
            </a:spcBef>
            <a:spcAft>
              <a:spcPct val="20000"/>
            </a:spcAft>
            <a:buChar char="•"/>
          </a:pPr>
          <a:r>
            <a:rPr lang="en-GB" sz="2200" kern="1200"/>
            <a:t>Recent trauma/surgery/invasive procedure</a:t>
          </a:r>
          <a:endParaRPr lang="en-US" sz="2200" kern="1200"/>
        </a:p>
        <a:p>
          <a:pPr marL="228600" lvl="1" indent="-228600" algn="l" defTabSz="977900">
            <a:lnSpc>
              <a:spcPct val="90000"/>
            </a:lnSpc>
            <a:spcBef>
              <a:spcPct val="0"/>
            </a:spcBef>
            <a:spcAft>
              <a:spcPct val="20000"/>
            </a:spcAft>
            <a:buChar char="•"/>
          </a:pPr>
          <a:r>
            <a:rPr lang="en-GB" sz="2200" kern="1200" dirty="0"/>
            <a:t>Impaired immunity (from illness or drugs)</a:t>
          </a:r>
          <a:endParaRPr lang="en-US" sz="2200" kern="1200" dirty="0"/>
        </a:p>
        <a:p>
          <a:pPr marL="228600" lvl="1" indent="-228600" algn="l" defTabSz="977900">
            <a:lnSpc>
              <a:spcPct val="90000"/>
            </a:lnSpc>
            <a:spcBef>
              <a:spcPct val="0"/>
            </a:spcBef>
            <a:spcAft>
              <a:spcPct val="20000"/>
            </a:spcAft>
            <a:buChar char="•"/>
          </a:pPr>
          <a:r>
            <a:rPr lang="en-GB" sz="2200" kern="1200"/>
            <a:t>Chronic illness (neurodisability, chest disease)</a:t>
          </a:r>
          <a:endParaRPr lang="en-US" sz="2200" kern="1200"/>
        </a:p>
        <a:p>
          <a:pPr marL="228600" lvl="1" indent="-228600" algn="l" defTabSz="977900">
            <a:lnSpc>
              <a:spcPct val="90000"/>
            </a:lnSpc>
            <a:spcBef>
              <a:spcPct val="0"/>
            </a:spcBef>
            <a:spcAft>
              <a:spcPct val="20000"/>
            </a:spcAft>
            <a:buChar char="•"/>
          </a:pPr>
          <a:r>
            <a:rPr lang="en-GB" sz="2200" kern="1200"/>
            <a:t>Indwelling lines/catheter</a:t>
          </a:r>
          <a:endParaRPr lang="en-US" sz="2200" kern="1200"/>
        </a:p>
      </dsp:txBody>
      <dsp:txXfrm>
        <a:off x="0" y="690628"/>
        <a:ext cx="9410700" cy="1912680"/>
      </dsp:txXfrm>
    </dsp:sp>
    <dsp:sp modelId="{3BE947EF-A035-43AA-A38B-8148309E8FA4}">
      <dsp:nvSpPr>
        <dsp:cNvPr id="0" name=""/>
        <dsp:cNvSpPr/>
      </dsp:nvSpPr>
      <dsp:spPr>
        <a:xfrm>
          <a:off x="0" y="2603308"/>
          <a:ext cx="9410700" cy="671580"/>
        </a:xfrm>
        <a:prstGeom prst="round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Beware</a:t>
          </a:r>
          <a:endParaRPr lang="en-US" sz="2800" kern="1200"/>
        </a:p>
      </dsp:txBody>
      <dsp:txXfrm>
        <a:off x="32784" y="2636092"/>
        <a:ext cx="9345132" cy="606012"/>
      </dsp:txXfrm>
    </dsp:sp>
    <dsp:sp modelId="{706C84E3-541B-4E94-B91B-9D255273D278}">
      <dsp:nvSpPr>
        <dsp:cNvPr id="0" name=""/>
        <dsp:cNvSpPr/>
      </dsp:nvSpPr>
      <dsp:spPr>
        <a:xfrm>
          <a:off x="0" y="3274888"/>
          <a:ext cx="94107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Fever&gt;5 days</a:t>
          </a:r>
          <a:endParaRPr lang="en-US" sz="2200" kern="1200"/>
        </a:p>
        <a:p>
          <a:pPr marL="228600" lvl="1" indent="-228600" algn="l" defTabSz="977900">
            <a:lnSpc>
              <a:spcPct val="90000"/>
            </a:lnSpc>
            <a:spcBef>
              <a:spcPct val="0"/>
            </a:spcBef>
            <a:spcAft>
              <a:spcPct val="20000"/>
            </a:spcAft>
            <a:buChar char="•"/>
          </a:pPr>
          <a:r>
            <a:rPr lang="en-GB" sz="2200" kern="1200"/>
            <a:t>Fever and abdominal pain</a:t>
          </a:r>
          <a:endParaRPr lang="en-US" sz="2200" kern="1200"/>
        </a:p>
        <a:p>
          <a:pPr marL="228600" lvl="1" indent="-228600" algn="l" defTabSz="977900">
            <a:lnSpc>
              <a:spcPct val="90000"/>
            </a:lnSpc>
            <a:spcBef>
              <a:spcPct val="0"/>
            </a:spcBef>
            <a:spcAft>
              <a:spcPct val="20000"/>
            </a:spcAft>
            <a:buChar char="•"/>
          </a:pPr>
          <a:r>
            <a:rPr lang="en-GB" sz="2200" kern="1200"/>
            <a:t>Swelling limb/joint</a:t>
          </a:r>
          <a:endParaRPr lang="en-US" sz="2200" kern="1200"/>
        </a:p>
        <a:p>
          <a:pPr marL="228600" lvl="1" indent="-228600" algn="l" defTabSz="977900">
            <a:lnSpc>
              <a:spcPct val="90000"/>
            </a:lnSpc>
            <a:spcBef>
              <a:spcPct val="0"/>
            </a:spcBef>
            <a:spcAft>
              <a:spcPct val="20000"/>
            </a:spcAft>
            <a:buChar char="•"/>
          </a:pPr>
          <a:r>
            <a:rPr lang="en-GB" sz="2200" kern="1200"/>
            <a:t>Parent or carer concern</a:t>
          </a:r>
          <a:endParaRPr lang="en-US" sz="2200" kern="1200"/>
        </a:p>
      </dsp:txBody>
      <dsp:txXfrm>
        <a:off x="0" y="3274888"/>
        <a:ext cx="9410700" cy="1506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24F9E-6ADC-43C5-9DBB-B84E89870AE1}"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516B-CE1D-4680-B128-0C412CB4FC9C}" type="slidenum">
              <a:rPr lang="en-GB" smtClean="0"/>
              <a:t>‹#›</a:t>
            </a:fld>
            <a:endParaRPr lang="en-GB"/>
          </a:p>
        </p:txBody>
      </p:sp>
    </p:spTree>
    <p:extLst>
      <p:ext uri="{BB962C8B-B14F-4D97-AF65-F5344CB8AC3E}">
        <p14:creationId xmlns:p14="http://schemas.microsoft.com/office/powerpoint/2010/main" val="3422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8B0C60-B41B-4FEB-BF95-D861BA7831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528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Ball size (</a:t>
            </a:r>
            <a:r>
              <a:rPr lang="en-GB" dirty="0" err="1"/>
              <a:t>mls</a:t>
            </a:r>
            <a:r>
              <a:rPr lang="en-GB" dirty="0"/>
              <a:t>)</a:t>
            </a:r>
          </a:p>
        </p:txBody>
      </p:sp>
      <p:sp>
        <p:nvSpPr>
          <p:cNvPr id="4" name="Slide Number Placeholder 3"/>
          <p:cNvSpPr>
            <a:spLocks noGrp="1"/>
          </p:cNvSpPr>
          <p:nvPr>
            <p:ph type="sldNum" sz="quarter" idx="5"/>
          </p:nvPr>
        </p:nvSpPr>
        <p:spPr/>
        <p:txBody>
          <a:bodyPr/>
          <a:lstStyle/>
          <a:p>
            <a:fld id="{73E5516B-CE1D-4680-B128-0C412CB4FC9C}" type="slidenum">
              <a:rPr lang="en-GB" smtClean="0"/>
              <a:t>26</a:t>
            </a:fld>
            <a:endParaRPr lang="en-GB"/>
          </a:p>
        </p:txBody>
      </p:sp>
    </p:spTree>
    <p:extLst>
      <p:ext uri="{BB962C8B-B14F-4D97-AF65-F5344CB8AC3E}">
        <p14:creationId xmlns:p14="http://schemas.microsoft.com/office/powerpoint/2010/main" val="333165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Ball size</a:t>
            </a:r>
          </a:p>
        </p:txBody>
      </p:sp>
      <p:sp>
        <p:nvSpPr>
          <p:cNvPr id="4" name="Slide Number Placeholder 3"/>
          <p:cNvSpPr>
            <a:spLocks noGrp="1"/>
          </p:cNvSpPr>
          <p:nvPr>
            <p:ph type="sldNum" sz="quarter" idx="5"/>
          </p:nvPr>
        </p:nvSpPr>
        <p:spPr/>
        <p:txBody>
          <a:bodyPr/>
          <a:lstStyle/>
          <a:p>
            <a:fld id="{73E5516B-CE1D-4680-B128-0C412CB4FC9C}" type="slidenum">
              <a:rPr lang="en-GB" smtClean="0"/>
              <a:t>27</a:t>
            </a:fld>
            <a:endParaRPr lang="en-GB"/>
          </a:p>
        </p:txBody>
      </p:sp>
    </p:spTree>
    <p:extLst>
      <p:ext uri="{BB962C8B-B14F-4D97-AF65-F5344CB8AC3E}">
        <p14:creationId xmlns:p14="http://schemas.microsoft.com/office/powerpoint/2010/main" val="76458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Hair/body odour</a:t>
            </a:r>
          </a:p>
        </p:txBody>
      </p:sp>
      <p:sp>
        <p:nvSpPr>
          <p:cNvPr id="4" name="Slide Number Placeholder 3"/>
          <p:cNvSpPr>
            <a:spLocks noGrp="1"/>
          </p:cNvSpPr>
          <p:nvPr>
            <p:ph type="sldNum" sz="quarter" idx="5"/>
          </p:nvPr>
        </p:nvSpPr>
        <p:spPr/>
        <p:txBody>
          <a:bodyPr/>
          <a:lstStyle/>
          <a:p>
            <a:fld id="{73E5516B-CE1D-4680-B128-0C412CB4FC9C}" type="slidenum">
              <a:rPr lang="en-GB" smtClean="0"/>
              <a:t>33</a:t>
            </a:fld>
            <a:endParaRPr lang="en-GB"/>
          </a:p>
        </p:txBody>
      </p:sp>
    </p:spTree>
    <p:extLst>
      <p:ext uri="{BB962C8B-B14F-4D97-AF65-F5344CB8AC3E}">
        <p14:creationId xmlns:p14="http://schemas.microsoft.com/office/powerpoint/2010/main" val="228916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worry about</a:t>
            </a:r>
          </a:p>
        </p:txBody>
      </p:sp>
      <p:sp>
        <p:nvSpPr>
          <p:cNvPr id="4" name="Slide Number Placeholder 3"/>
          <p:cNvSpPr>
            <a:spLocks noGrp="1"/>
          </p:cNvSpPr>
          <p:nvPr>
            <p:ph type="sldNum" sz="quarter" idx="5"/>
          </p:nvPr>
        </p:nvSpPr>
        <p:spPr/>
        <p:txBody>
          <a:bodyPr/>
          <a:lstStyle/>
          <a:p>
            <a:fld id="{73E5516B-CE1D-4680-B128-0C412CB4FC9C}" type="slidenum">
              <a:rPr lang="en-GB" smtClean="0"/>
              <a:t>36</a:t>
            </a:fld>
            <a:endParaRPr lang="en-GB"/>
          </a:p>
        </p:txBody>
      </p:sp>
    </p:spTree>
    <p:extLst>
      <p:ext uri="{BB962C8B-B14F-4D97-AF65-F5344CB8AC3E}">
        <p14:creationId xmlns:p14="http://schemas.microsoft.com/office/powerpoint/2010/main" val="67757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they worry about – low level problems bullying/skin</a:t>
            </a:r>
          </a:p>
        </p:txBody>
      </p:sp>
      <p:sp>
        <p:nvSpPr>
          <p:cNvPr id="4" name="Slide Number Placeholder 3"/>
          <p:cNvSpPr>
            <a:spLocks noGrp="1"/>
          </p:cNvSpPr>
          <p:nvPr>
            <p:ph type="sldNum" sz="quarter" idx="5"/>
          </p:nvPr>
        </p:nvSpPr>
        <p:spPr/>
        <p:txBody>
          <a:bodyPr/>
          <a:lstStyle/>
          <a:p>
            <a:fld id="{73E5516B-CE1D-4680-B128-0C412CB4FC9C}" type="slidenum">
              <a:rPr lang="en-GB" smtClean="0"/>
              <a:t>38</a:t>
            </a:fld>
            <a:endParaRPr lang="en-GB"/>
          </a:p>
        </p:txBody>
      </p:sp>
    </p:spTree>
    <p:extLst>
      <p:ext uri="{BB962C8B-B14F-4D97-AF65-F5344CB8AC3E}">
        <p14:creationId xmlns:p14="http://schemas.microsoft.com/office/powerpoint/2010/main" val="382687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Leave website quickly</a:t>
            </a:r>
          </a:p>
          <a:p>
            <a:r>
              <a:rPr lang="en-GB" dirty="0"/>
              <a:t>Accessing reliable information</a:t>
            </a:r>
          </a:p>
        </p:txBody>
      </p:sp>
      <p:sp>
        <p:nvSpPr>
          <p:cNvPr id="4" name="Slide Number Placeholder 3"/>
          <p:cNvSpPr>
            <a:spLocks noGrp="1"/>
          </p:cNvSpPr>
          <p:nvPr>
            <p:ph type="sldNum" sz="quarter" idx="5"/>
          </p:nvPr>
        </p:nvSpPr>
        <p:spPr/>
        <p:txBody>
          <a:bodyPr/>
          <a:lstStyle/>
          <a:p>
            <a:fld id="{73E5516B-CE1D-4680-B128-0C412CB4FC9C}" type="slidenum">
              <a:rPr lang="en-GB" smtClean="0"/>
              <a:t>39</a:t>
            </a:fld>
            <a:endParaRPr lang="en-GB"/>
          </a:p>
        </p:txBody>
      </p:sp>
    </p:spTree>
    <p:extLst>
      <p:ext uri="{BB962C8B-B14F-4D97-AF65-F5344CB8AC3E}">
        <p14:creationId xmlns:p14="http://schemas.microsoft.com/office/powerpoint/2010/main" val="74004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959D2-4672-F741-AD64-E68D99EF62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59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Font typeface="Wingdings" pitchFamily="34" charset="0"/>
              <a:buChar char="ü"/>
            </a:pPr>
            <a:r>
              <a:rPr lang="en-GB" sz="1400" b="0" i="1" dirty="0">
                <a:latin typeface="+mn-lt"/>
                <a:ea typeface="+mn-lt"/>
                <a:cs typeface="+mn-lt"/>
              </a:rPr>
              <a:t>Deliver the CYP Transformation &amp; Integration programme </a:t>
            </a:r>
            <a:r>
              <a:rPr lang="en-GB" sz="1050" i="1" dirty="0">
                <a:latin typeface="+mn-lt"/>
                <a:cs typeface="Arial"/>
              </a:rPr>
              <a:t>(NHSE)</a:t>
            </a:r>
          </a:p>
          <a:p>
            <a:pPr lvl="1">
              <a:buFont typeface="Wingdings" pitchFamily="34" charset="0"/>
              <a:buChar char="ü"/>
            </a:pPr>
            <a:r>
              <a:rPr lang="en-GB" sz="1100" b="0" i="1" dirty="0">
                <a:solidFill>
                  <a:schemeClr val="tx1"/>
                </a:solidFill>
                <a:latin typeface="+mn-lt"/>
                <a:ea typeface="+mn-lt"/>
                <a:cs typeface="+mn-lt"/>
              </a:rPr>
              <a:t>Asthma, Epilepsy, Transition and Diabetes focus</a:t>
            </a:r>
          </a:p>
          <a:p>
            <a:pPr lvl="1">
              <a:buFont typeface="Wingdings" pitchFamily="34" charset="0"/>
              <a:buChar char="ü"/>
            </a:pPr>
            <a:r>
              <a:rPr lang="en-GB" sz="1100" i="1" dirty="0">
                <a:solidFill>
                  <a:schemeClr val="tx1"/>
                </a:solidFill>
                <a:latin typeface="+mn-lt"/>
                <a:ea typeface="+mn-lt"/>
                <a:cs typeface="+mn-lt"/>
              </a:rPr>
              <a:t>Mental Health Champions and Paediatric Early Warning (PEW)</a:t>
            </a:r>
          </a:p>
          <a:p>
            <a:pPr lvl="1">
              <a:buFont typeface="Wingdings" pitchFamily="34" charset="0"/>
              <a:buChar char="ü"/>
            </a:pPr>
            <a:r>
              <a:rPr lang="en-GB" sz="1100" b="0" i="1" dirty="0">
                <a:solidFill>
                  <a:schemeClr val="tx1"/>
                </a:solidFill>
                <a:latin typeface="+mn-lt"/>
                <a:ea typeface="+mn-lt"/>
                <a:cs typeface="+mn-lt"/>
              </a:rPr>
              <a:t>2 CEW Clinic pilots established</a:t>
            </a:r>
          </a:p>
          <a:p>
            <a:pPr lvl="1">
              <a:buFont typeface="Wingdings" pitchFamily="34" charset="0"/>
              <a:buChar char="ü"/>
            </a:pPr>
            <a:r>
              <a:rPr lang="en-GB" sz="1100" b="0" i="1" dirty="0">
                <a:solidFill>
                  <a:schemeClr val="tx1"/>
                </a:solidFill>
                <a:latin typeface="+mn-lt"/>
                <a:ea typeface="+mn-lt"/>
                <a:cs typeface="+mn-lt"/>
              </a:rPr>
              <a:t>13 schools accredited </a:t>
            </a:r>
            <a:r>
              <a:rPr lang="en-GB" sz="1100" b="0" i="1" dirty="0">
                <a:solidFill>
                  <a:schemeClr val="tx1"/>
                </a:solidFill>
                <a:latin typeface="+mn-lt"/>
                <a:cs typeface="Arial"/>
              </a:rPr>
              <a:t>as Beat Asthma Friendly</a:t>
            </a:r>
          </a:p>
          <a:p>
            <a:pPr lvl="1">
              <a:buFont typeface="Wingdings" pitchFamily="34" charset="0"/>
              <a:buChar char="ü"/>
            </a:pPr>
            <a:r>
              <a:rPr lang="en-GB" sz="1100" b="0" i="1" dirty="0">
                <a:solidFill>
                  <a:schemeClr val="tx1"/>
                </a:solidFill>
                <a:latin typeface="+mn-lt"/>
                <a:cs typeface="Arial"/>
              </a:rPr>
              <a:t>Healthier Together - over 7,000 children registered</a:t>
            </a:r>
          </a:p>
          <a:p>
            <a:pPr lvl="1">
              <a:buFont typeface="Wingdings" pitchFamily="34" charset="0"/>
              <a:buChar char="ü"/>
            </a:pPr>
            <a:r>
              <a:rPr lang="en-GB" sz="1100" b="0" i="1" dirty="0">
                <a:solidFill>
                  <a:schemeClr val="tx1"/>
                </a:solidFill>
                <a:latin typeface="+mn-lt"/>
                <a:cs typeface="Arial"/>
              </a:rPr>
              <a:t>VCSE partnership model to embed initiatives into our most underserved communities – over </a:t>
            </a:r>
            <a:r>
              <a:rPr lang="en-GB" sz="1100" i="1" dirty="0">
                <a:solidFill>
                  <a:schemeClr val="tx1"/>
                </a:solidFill>
                <a:latin typeface="+mn-lt"/>
                <a:cs typeface="Arial"/>
              </a:rPr>
              <a:t>43</a:t>
            </a:r>
            <a:r>
              <a:rPr lang="en-GB" sz="1100" b="0" i="1" dirty="0">
                <a:solidFill>
                  <a:schemeClr val="tx1"/>
                </a:solidFill>
                <a:latin typeface="+mn-lt"/>
                <a:cs typeface="Arial"/>
              </a:rPr>
              <a:t> organisations involved (and 58 Education settings)</a:t>
            </a:r>
          </a:p>
          <a:p>
            <a:pPr lvl="1">
              <a:buFont typeface="Wingdings" panose="05000000000000000000" pitchFamily="2" charset="2"/>
              <a:buChar char="ü"/>
            </a:pPr>
            <a:r>
              <a:rPr lang="en-GB" sz="1100" b="0" i="1" dirty="0">
                <a:solidFill>
                  <a:schemeClr val="tx1"/>
                </a:solidFill>
                <a:latin typeface="+mn-lt"/>
                <a:cs typeface="Arial"/>
              </a:rPr>
              <a:t>Asthma - Primary Care to Secondary Care and Secondary Care to Tertiary Care pathway downloaded 2918 times &amp; L1 and L2 </a:t>
            </a:r>
            <a:r>
              <a:rPr lang="en-GB" sz="1100" b="0" i="1" dirty="0" err="1">
                <a:solidFill>
                  <a:schemeClr val="tx1"/>
                </a:solidFill>
                <a:latin typeface="+mn-lt"/>
                <a:cs typeface="Arial"/>
              </a:rPr>
              <a:t>Elearning</a:t>
            </a:r>
            <a:r>
              <a:rPr lang="en-GB" sz="1100" b="0" i="1" dirty="0">
                <a:solidFill>
                  <a:schemeClr val="tx1"/>
                </a:solidFill>
                <a:latin typeface="+mn-lt"/>
                <a:cs typeface="Arial"/>
              </a:rPr>
              <a:t> for Health Asthma Training accessed by 1261 people </a:t>
            </a:r>
            <a:endParaRPr lang="en-GB" sz="1000" dirty="0">
              <a:solidFill>
                <a:schemeClr val="tx1"/>
              </a:solidFill>
              <a:latin typeface="+mn-lt"/>
            </a:endParaRPr>
          </a:p>
          <a:p>
            <a:pPr>
              <a:buFont typeface="Wingdings" pitchFamily="34" charset="0"/>
              <a:buChar char="ü"/>
            </a:pPr>
            <a:r>
              <a:rPr lang="en-GB" sz="1400" b="0" i="1" dirty="0">
                <a:latin typeface="+mn-lt"/>
                <a:cs typeface="Arial"/>
              </a:rPr>
              <a:t>NENC specific CYP Core20 Toolkit developed and launched </a:t>
            </a:r>
            <a:r>
              <a:rPr lang="en-GB" sz="900" b="0" i="1" dirty="0">
                <a:latin typeface="+mn-lt"/>
                <a:cs typeface="Arial"/>
              </a:rPr>
              <a:t>(NHSE H&amp;F)</a:t>
            </a:r>
          </a:p>
          <a:p>
            <a:pPr lvl="1">
              <a:buFont typeface="Wingdings" pitchFamily="34" charset="0"/>
              <a:buChar char="ü"/>
            </a:pPr>
            <a:r>
              <a:rPr lang="en-GB" sz="1100" i="1" dirty="0">
                <a:solidFill>
                  <a:schemeClr val="tx1"/>
                </a:solidFill>
                <a:latin typeface="+mn-lt"/>
                <a:cs typeface="Arial"/>
              </a:rPr>
              <a:t>Work with Healthier and Fairer delivering the national framework oversight</a:t>
            </a:r>
          </a:p>
          <a:p>
            <a:pPr lvl="1">
              <a:buFont typeface="Wingdings" pitchFamily="34" charset="0"/>
              <a:buChar char="ü"/>
            </a:pPr>
            <a:r>
              <a:rPr lang="en-GB" sz="1100" i="1" dirty="0">
                <a:solidFill>
                  <a:schemeClr val="tx1"/>
                </a:solidFill>
                <a:latin typeface="+mn-lt"/>
                <a:cs typeface="Arial"/>
              </a:rPr>
              <a:t>Asylum seeking health work focus</a:t>
            </a:r>
          </a:p>
          <a:p>
            <a:pPr>
              <a:buFont typeface="Wingdings" pitchFamily="34" charset="0"/>
              <a:buChar char="ü"/>
            </a:pPr>
            <a:r>
              <a:rPr lang="en-GB" sz="1400" b="0" i="1" dirty="0">
                <a:latin typeface="+mn-lt"/>
                <a:cs typeface="Arial"/>
              </a:rPr>
              <a:t>Delivered the Tackling Inequalities in Children Programme </a:t>
            </a:r>
            <a:r>
              <a:rPr lang="en-GB" sz="1050" b="0" i="1" dirty="0">
                <a:latin typeface="+mn-lt"/>
                <a:cs typeface="Arial"/>
              </a:rPr>
              <a:t>(NHS Charities Together)</a:t>
            </a:r>
            <a:endParaRPr lang="en-GB" sz="1400" b="0" i="1" dirty="0">
              <a:latin typeface="+mn-lt"/>
              <a:cs typeface="Arial"/>
            </a:endParaRPr>
          </a:p>
          <a:p>
            <a:pPr lvl="1">
              <a:buFont typeface="Wingdings" pitchFamily="34" charset="0"/>
              <a:buChar char="ü"/>
            </a:pPr>
            <a:r>
              <a:rPr lang="en-GB" sz="1100" b="0" i="1" dirty="0">
                <a:solidFill>
                  <a:schemeClr val="tx1"/>
                </a:solidFill>
                <a:latin typeface="+mn-lt"/>
                <a:cs typeface="Arial"/>
              </a:rPr>
              <a:t>Over 500 trained in Youth MH First Aid</a:t>
            </a:r>
          </a:p>
          <a:p>
            <a:pPr lvl="1">
              <a:buFont typeface="Wingdings" pitchFamily="34" charset="0"/>
              <a:buChar char="ü"/>
            </a:pPr>
            <a:r>
              <a:rPr lang="en-GB" sz="1100" b="0" i="1" dirty="0">
                <a:solidFill>
                  <a:schemeClr val="tx1"/>
                </a:solidFill>
                <a:latin typeface="+mn-lt"/>
                <a:cs typeface="Arial"/>
              </a:rPr>
              <a:t>Over 1000 children been part of STAR initiative</a:t>
            </a:r>
          </a:p>
          <a:p>
            <a:pPr lvl="1">
              <a:buFont typeface="Wingdings" pitchFamily="34" charset="0"/>
              <a:buChar char="ü"/>
            </a:pPr>
            <a:r>
              <a:rPr lang="en-GB" sz="1100" b="0" i="1" dirty="0">
                <a:solidFill>
                  <a:schemeClr val="tx1"/>
                </a:solidFill>
                <a:latin typeface="+mn-lt"/>
                <a:cs typeface="Arial"/>
              </a:rPr>
              <a:t>Supported Poverty Proofing in 8 settings including dental and oral health</a:t>
            </a:r>
          </a:p>
          <a:p>
            <a:pPr>
              <a:buFont typeface="Wingdings" pitchFamily="34" charset="0"/>
              <a:buChar char="ü"/>
            </a:pPr>
            <a:r>
              <a:rPr lang="en-GB" sz="1000" b="0" i="1" dirty="0">
                <a:latin typeface="+mn-lt"/>
                <a:cs typeface="Arial"/>
              </a:rPr>
              <a:t>Delivered a Sustainability Resource on Child Health</a:t>
            </a:r>
          </a:p>
          <a:p>
            <a:pPr>
              <a:buFont typeface="Wingdings" pitchFamily="34" charset="0"/>
              <a:buChar char="ü"/>
            </a:pPr>
            <a:r>
              <a:rPr lang="en-GB" sz="1000" b="0" i="1" dirty="0">
                <a:latin typeface="+mn-lt"/>
                <a:cs typeface="Arial"/>
              </a:rPr>
              <a:t>Delivered an Interactive film </a:t>
            </a:r>
            <a:r>
              <a:rPr lang="en-GB" sz="1000" i="1" dirty="0">
                <a:latin typeface="+mn-lt"/>
                <a:cs typeface="Arial"/>
              </a:rPr>
              <a:t>on MH and Young Parents</a:t>
            </a:r>
            <a:br>
              <a:rPr lang="en-GB" b="0" i="1" dirty="0">
                <a:solidFill>
                  <a:srgbClr val="779B2B"/>
                </a:solidFill>
                <a:latin typeface="+mn-lt"/>
                <a:cs typeface="Arial"/>
              </a:rPr>
            </a:br>
            <a:endParaRPr lang="en-GB" b="0" i="1" dirty="0">
              <a:solidFill>
                <a:srgbClr val="779B2B"/>
              </a:solidFill>
              <a:latin typeface="+mn-lt"/>
              <a:cs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8B0C60-B41B-4FEB-BF95-D861BA7831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82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Reassure/empower parents</a:t>
            </a:r>
          </a:p>
          <a:p>
            <a:r>
              <a:rPr lang="en-GB" dirty="0"/>
              <a:t>Reduce unnecessary PED attendance and encourage prompt attendance of sick children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46F56-BA8C-4310-991C-362B094C6B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52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Lancashire football podcast</a:t>
            </a:r>
          </a:p>
        </p:txBody>
      </p:sp>
      <p:sp>
        <p:nvSpPr>
          <p:cNvPr id="4" name="Slide Number Placeholder 3"/>
          <p:cNvSpPr>
            <a:spLocks noGrp="1"/>
          </p:cNvSpPr>
          <p:nvPr>
            <p:ph type="sldNum" sz="quarter" idx="5"/>
          </p:nvPr>
        </p:nvSpPr>
        <p:spPr/>
        <p:txBody>
          <a:bodyPr/>
          <a:lstStyle/>
          <a:p>
            <a:fld id="{73E5516B-CE1D-4680-B128-0C412CB4FC9C}" type="slidenum">
              <a:rPr lang="en-GB" smtClean="0"/>
              <a:t>15</a:t>
            </a:fld>
            <a:endParaRPr lang="en-GB"/>
          </a:p>
        </p:txBody>
      </p:sp>
    </p:spTree>
    <p:extLst>
      <p:ext uri="{BB962C8B-B14F-4D97-AF65-F5344CB8AC3E}">
        <p14:creationId xmlns:p14="http://schemas.microsoft.com/office/powerpoint/2010/main" val="202242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22222"/>
                </a:solidFill>
                <a:effectLst/>
                <a:latin typeface="Roboto" panose="02000000000000000000" pitchFamily="2" charset="0"/>
              </a:rPr>
              <a:t>Ensure pathways to </a:t>
            </a:r>
            <a:r>
              <a:rPr kumimoji="0" lang="en-US" altLang="en-US" sz="1200" b="1" i="0" u="none" strike="noStrike" cap="none" normalizeH="0" baseline="0" dirty="0" err="1">
                <a:ln>
                  <a:noFill/>
                </a:ln>
                <a:solidFill>
                  <a:srgbClr val="222222"/>
                </a:solidFill>
                <a:effectLst/>
                <a:latin typeface="Roboto" panose="02000000000000000000" pitchFamily="2" charset="0"/>
              </a:rPr>
              <a:t>minimise</a:t>
            </a:r>
            <a:r>
              <a:rPr kumimoji="0" lang="en-US" altLang="en-US" sz="1200" b="1" i="0" u="none" strike="noStrike" cap="none" normalizeH="0" baseline="0" dirty="0">
                <a:ln>
                  <a:noFill/>
                </a:ln>
                <a:solidFill>
                  <a:srgbClr val="222222"/>
                </a:solidFill>
                <a:effectLst/>
                <a:latin typeface="Roboto" panose="02000000000000000000" pitchFamily="2" charset="0"/>
              </a:rPr>
              <a:t> the need for transfers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Roboto" panose="02000000000000000000" pitchFamily="2" charset="0"/>
              </a:rPr>
              <a:t>Not every hospital has the facilities, in terms of trained staff, to manage a child with testicular torsion. 63.6% of hospitals reported that they had to transfer patients, leading to delays in definitive care.</a:t>
            </a:r>
          </a:p>
          <a:p>
            <a:endParaRPr lang="en-GB" dirty="0"/>
          </a:p>
        </p:txBody>
      </p:sp>
      <p:sp>
        <p:nvSpPr>
          <p:cNvPr id="4" name="Slide Number Placeholder 3"/>
          <p:cNvSpPr>
            <a:spLocks noGrp="1"/>
          </p:cNvSpPr>
          <p:nvPr>
            <p:ph type="sldNum" sz="quarter" idx="5"/>
          </p:nvPr>
        </p:nvSpPr>
        <p:spPr/>
        <p:txBody>
          <a:bodyPr/>
          <a:lstStyle/>
          <a:p>
            <a:fld id="{73E5516B-CE1D-4680-B128-0C412CB4FC9C}" type="slidenum">
              <a:rPr lang="en-GB" smtClean="0"/>
              <a:t>16</a:t>
            </a:fld>
            <a:endParaRPr lang="en-GB"/>
          </a:p>
        </p:txBody>
      </p:sp>
    </p:spTree>
    <p:extLst>
      <p:ext uri="{BB962C8B-B14F-4D97-AF65-F5344CB8AC3E}">
        <p14:creationId xmlns:p14="http://schemas.microsoft.com/office/powerpoint/2010/main" val="384185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Continuing on the ball theme</a:t>
            </a:r>
          </a:p>
        </p:txBody>
      </p:sp>
      <p:sp>
        <p:nvSpPr>
          <p:cNvPr id="4" name="Slide Number Placeholder 3"/>
          <p:cNvSpPr>
            <a:spLocks noGrp="1"/>
          </p:cNvSpPr>
          <p:nvPr>
            <p:ph type="sldNum" sz="quarter" idx="5"/>
          </p:nvPr>
        </p:nvSpPr>
        <p:spPr/>
        <p:txBody>
          <a:bodyPr/>
          <a:lstStyle/>
          <a:p>
            <a:fld id="{73E5516B-CE1D-4680-B128-0C412CB4FC9C}" type="slidenum">
              <a:rPr lang="en-GB" smtClean="0"/>
              <a:t>19</a:t>
            </a:fld>
            <a:endParaRPr lang="en-GB"/>
          </a:p>
        </p:txBody>
      </p:sp>
    </p:spTree>
    <p:extLst>
      <p:ext uri="{BB962C8B-B14F-4D97-AF65-F5344CB8AC3E}">
        <p14:creationId xmlns:p14="http://schemas.microsoft.com/office/powerpoint/2010/main" val="262694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Eye balls!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sure the flow of water is not too strong.</a:t>
            </a:r>
          </a:p>
          <a:p>
            <a:endParaRPr lang="en-GB" dirty="0"/>
          </a:p>
        </p:txBody>
      </p:sp>
      <p:sp>
        <p:nvSpPr>
          <p:cNvPr id="4" name="Slide Number Placeholder 3"/>
          <p:cNvSpPr>
            <a:spLocks noGrp="1"/>
          </p:cNvSpPr>
          <p:nvPr>
            <p:ph type="sldNum" sz="quarter" idx="5"/>
          </p:nvPr>
        </p:nvSpPr>
        <p:spPr/>
        <p:txBody>
          <a:bodyPr/>
          <a:lstStyle/>
          <a:p>
            <a:fld id="{73E5516B-CE1D-4680-B128-0C412CB4FC9C}" type="slidenum">
              <a:rPr lang="en-GB" smtClean="0"/>
              <a:t>24</a:t>
            </a:fld>
            <a:endParaRPr lang="en-GB"/>
          </a:p>
        </p:txBody>
      </p:sp>
    </p:spTree>
    <p:extLst>
      <p:ext uri="{BB962C8B-B14F-4D97-AF65-F5344CB8AC3E}">
        <p14:creationId xmlns:p14="http://schemas.microsoft.com/office/powerpoint/2010/main" val="16368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E5516B-CE1D-4680-B128-0C412CB4FC9C}" type="slidenum">
              <a:rPr lang="en-GB" smtClean="0"/>
              <a:t>25</a:t>
            </a:fld>
            <a:endParaRPr lang="en-GB"/>
          </a:p>
        </p:txBody>
      </p:sp>
    </p:spTree>
    <p:extLst>
      <p:ext uri="{BB962C8B-B14F-4D97-AF65-F5344CB8AC3E}">
        <p14:creationId xmlns:p14="http://schemas.microsoft.com/office/powerpoint/2010/main" val="197719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148" y="376614"/>
            <a:ext cx="10844953" cy="2029161"/>
          </a:xfrm>
        </p:spPr>
        <p:txBody>
          <a:bodyPr anchor="t">
            <a:normAutofit/>
          </a:bodyPr>
          <a:lstStyle>
            <a:lvl1pPr algn="l">
              <a:defRPr sz="3000" b="1"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623148" y="2469430"/>
            <a:ext cx="10844953" cy="959571"/>
          </a:xfrm>
        </p:spPr>
        <p:txBody>
          <a:bodyPr anchor="t"/>
          <a:lstStyle>
            <a:lvl1pPr marL="0" indent="0" algn="l">
              <a:buNone/>
              <a:defRPr sz="180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6" name="Picture 5" descr="A black background with text and green and yellow flowers&#10;&#10;Description automatically generated">
            <a:extLst>
              <a:ext uri="{FF2B5EF4-FFF2-40B4-BE49-F238E27FC236}">
                <a16:creationId xmlns:a16="http://schemas.microsoft.com/office/drawing/2014/main" id="{AE107B86-FA7E-95F1-70C8-9648538282B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0"/>
            <a:ext cx="974237" cy="289535"/>
          </a:xfrm>
          <a:prstGeom prst="rect">
            <a:avLst/>
          </a:prstGeom>
          <a:ln>
            <a:noFill/>
          </a:ln>
          <a:extLst>
            <a:ext uri="{53640926-AAD7-44D8-BBD7-CCE9431645EC}">
              <a14:shadowObscured xmlns:a14="http://schemas.microsoft.com/office/drawing/2010/main"/>
            </a:ext>
          </a:extLst>
        </p:spPr>
      </p:pic>
      <p:sp>
        <p:nvSpPr>
          <p:cNvPr id="7" name="Subtitle 2">
            <a:extLst>
              <a:ext uri="{FF2B5EF4-FFF2-40B4-BE49-F238E27FC236}">
                <a16:creationId xmlns:a16="http://schemas.microsoft.com/office/drawing/2014/main" id="{53CE836A-ECF8-A0DE-D5AB-BC04E818B527}"/>
              </a:ext>
            </a:extLst>
          </p:cNvPr>
          <p:cNvSpPr txBox="1">
            <a:spLocks/>
          </p:cNvSpPr>
          <p:nvPr userDrawn="1"/>
        </p:nvSpPr>
        <p:spPr>
          <a:xfrm>
            <a:off x="514210" y="6537091"/>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51649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390658" y="934271"/>
            <a:ext cx="9410700" cy="574516"/>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390657" y="1604436"/>
            <a:ext cx="9410700" cy="4800897"/>
          </a:xfrm>
        </p:spPr>
        <p:txBody>
          <a:bodyPr/>
          <a:lstStyle>
            <a:lvl2pPr>
              <a:defRPr>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720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6693" y="426721"/>
            <a:ext cx="10869507" cy="935627"/>
          </a:xfrm>
        </p:spPr>
        <p:txBody>
          <a:bodyPr>
            <a:noAutofit/>
          </a:bodyPr>
          <a:lstStyle>
            <a:lvl1pPr>
              <a:defRPr sz="2700" b="0"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Content Placeholder 2"/>
          <p:cNvSpPr>
            <a:spLocks noGrp="1"/>
          </p:cNvSpPr>
          <p:nvPr>
            <p:ph idx="1"/>
          </p:nvPr>
        </p:nvSpPr>
        <p:spPr>
          <a:xfrm>
            <a:off x="636693" y="1666242"/>
            <a:ext cx="10869507" cy="416306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0C7DC0C5-EB05-EF72-EDE5-702CDFAE8B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1"/>
            <a:ext cx="974237" cy="289535"/>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8C366BED-A421-586F-446C-3A228D1D2961}"/>
              </a:ext>
            </a:extLst>
          </p:cNvPr>
          <p:cNvSpPr txBox="1">
            <a:spLocks/>
          </p:cNvSpPr>
          <p:nvPr userDrawn="1"/>
        </p:nvSpPr>
        <p:spPr>
          <a:xfrm>
            <a:off x="514210" y="6537092"/>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314524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787" y="382387"/>
            <a:ext cx="10842413" cy="1328191"/>
          </a:xfrm>
        </p:spPr>
        <p:txBody>
          <a:bodyPr anchor="t">
            <a:normAutofit/>
          </a:bodyPr>
          <a:lstStyle>
            <a:lvl1pPr>
              <a:defRPr sz="2700" b="1"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663787" y="1889762"/>
            <a:ext cx="10842413" cy="389127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4" name="Picture 3" descr="A black background with text and green and yellow flowers&#10;&#10;Description automatically generated">
            <a:extLst>
              <a:ext uri="{FF2B5EF4-FFF2-40B4-BE49-F238E27FC236}">
                <a16:creationId xmlns:a16="http://schemas.microsoft.com/office/drawing/2014/main" id="{6BAC08A7-BD70-A705-F4CD-D8F779864E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0"/>
            <a:ext cx="974237" cy="289535"/>
          </a:xfrm>
          <a:prstGeom prst="rect">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6D7993C9-C0A7-63E8-A12C-1364504D3F8D}"/>
              </a:ext>
            </a:extLst>
          </p:cNvPr>
          <p:cNvSpPr txBox="1">
            <a:spLocks/>
          </p:cNvSpPr>
          <p:nvPr userDrawn="1"/>
        </p:nvSpPr>
        <p:spPr>
          <a:xfrm>
            <a:off x="514210" y="6537091"/>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425490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788" y="382387"/>
            <a:ext cx="10842413" cy="1328191"/>
          </a:xfrm>
        </p:spPr>
        <p:txBody>
          <a:bodyPr anchor="t">
            <a:normAutofit/>
          </a:bodyPr>
          <a:lstStyle>
            <a:lvl1pPr>
              <a:defRPr sz="2700" b="1"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663788" y="1889762"/>
            <a:ext cx="10842413" cy="389127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pic>
        <p:nvPicPr>
          <p:cNvPr id="4" name="Picture 3" descr="A black background with text and green and yellow flowers&#10;&#10;Description automatically generated">
            <a:extLst>
              <a:ext uri="{FF2B5EF4-FFF2-40B4-BE49-F238E27FC236}">
                <a16:creationId xmlns:a16="http://schemas.microsoft.com/office/drawing/2014/main" id="{6BAC08A7-BD70-A705-F4CD-D8F779864E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1"/>
            <a:ext cx="974237" cy="289535"/>
          </a:xfrm>
          <a:prstGeom prst="rect">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6D7993C9-C0A7-63E8-A12C-1364504D3F8D}"/>
              </a:ext>
            </a:extLst>
          </p:cNvPr>
          <p:cNvSpPr txBox="1">
            <a:spLocks/>
          </p:cNvSpPr>
          <p:nvPr userDrawn="1"/>
        </p:nvSpPr>
        <p:spPr>
          <a:xfrm>
            <a:off x="514210" y="6537092"/>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87845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6692" y="426721"/>
            <a:ext cx="10869507" cy="935627"/>
          </a:xfrm>
        </p:spPr>
        <p:txBody>
          <a:bodyPr>
            <a:noAutofit/>
          </a:bodyPr>
          <a:lstStyle>
            <a:lvl1pPr>
              <a:defRPr sz="2700" b="0"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Content Placeholder 2"/>
          <p:cNvSpPr>
            <a:spLocks noGrp="1"/>
          </p:cNvSpPr>
          <p:nvPr>
            <p:ph idx="1"/>
          </p:nvPr>
        </p:nvSpPr>
        <p:spPr>
          <a:xfrm>
            <a:off x="636693" y="1666242"/>
            <a:ext cx="10869507" cy="416306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0C7DC0C5-EB05-EF72-EDE5-702CDFAE8B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0"/>
            <a:ext cx="974237" cy="289535"/>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8C366BED-A421-586F-446C-3A228D1D2961}"/>
              </a:ext>
            </a:extLst>
          </p:cNvPr>
          <p:cNvSpPr txBox="1">
            <a:spLocks/>
          </p:cNvSpPr>
          <p:nvPr userDrawn="1"/>
        </p:nvSpPr>
        <p:spPr>
          <a:xfrm>
            <a:off x="514210" y="6537091"/>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259851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148" y="376614"/>
            <a:ext cx="10844953" cy="2029161"/>
          </a:xfrm>
        </p:spPr>
        <p:txBody>
          <a:bodyPr anchor="t">
            <a:normAutofit/>
          </a:bodyPr>
          <a:lstStyle>
            <a:lvl1pPr algn="l">
              <a:defRPr sz="3000" b="1"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623148" y="2469430"/>
            <a:ext cx="10844953" cy="959571"/>
          </a:xfrm>
        </p:spPr>
        <p:txBody>
          <a:bodyPr anchor="t"/>
          <a:lstStyle>
            <a:lvl1pPr marL="0" indent="0" algn="l">
              <a:buNone/>
              <a:defRPr sz="180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6" name="Picture 5" descr="A black background with text and green and yellow flowers&#10;&#10;Description automatically generated">
            <a:extLst>
              <a:ext uri="{FF2B5EF4-FFF2-40B4-BE49-F238E27FC236}">
                <a16:creationId xmlns:a16="http://schemas.microsoft.com/office/drawing/2014/main" id="{AE107B86-FA7E-95F1-70C8-9648538282B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0"/>
            <a:ext cx="974237" cy="289535"/>
          </a:xfrm>
          <a:prstGeom prst="rect">
            <a:avLst/>
          </a:prstGeom>
          <a:ln>
            <a:noFill/>
          </a:ln>
          <a:extLst>
            <a:ext uri="{53640926-AAD7-44D8-BBD7-CCE9431645EC}">
              <a14:shadowObscured xmlns:a14="http://schemas.microsoft.com/office/drawing/2010/main"/>
            </a:ext>
          </a:extLst>
        </p:spPr>
      </p:pic>
      <p:sp>
        <p:nvSpPr>
          <p:cNvPr id="7" name="Subtitle 2">
            <a:extLst>
              <a:ext uri="{FF2B5EF4-FFF2-40B4-BE49-F238E27FC236}">
                <a16:creationId xmlns:a16="http://schemas.microsoft.com/office/drawing/2014/main" id="{53CE836A-ECF8-A0DE-D5AB-BC04E818B527}"/>
              </a:ext>
            </a:extLst>
          </p:cNvPr>
          <p:cNvSpPr txBox="1">
            <a:spLocks/>
          </p:cNvSpPr>
          <p:nvPr userDrawn="1"/>
        </p:nvSpPr>
        <p:spPr>
          <a:xfrm>
            <a:off x="514210" y="6537091"/>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405361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787" y="382387"/>
            <a:ext cx="10842413" cy="1328191"/>
          </a:xfrm>
        </p:spPr>
        <p:txBody>
          <a:bodyPr anchor="t">
            <a:normAutofit/>
          </a:bodyPr>
          <a:lstStyle>
            <a:lvl1pPr>
              <a:defRPr sz="2700" b="1"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663787" y="1889762"/>
            <a:ext cx="10842413" cy="389127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4" name="Picture 3" descr="A black background with text and green and yellow flowers&#10;&#10;Description automatically generated">
            <a:extLst>
              <a:ext uri="{FF2B5EF4-FFF2-40B4-BE49-F238E27FC236}">
                <a16:creationId xmlns:a16="http://schemas.microsoft.com/office/drawing/2014/main" id="{6BAC08A7-BD70-A705-F4CD-D8F779864E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0"/>
            <a:ext cx="974237" cy="289535"/>
          </a:xfrm>
          <a:prstGeom prst="rect">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6D7993C9-C0A7-63E8-A12C-1364504D3F8D}"/>
              </a:ext>
            </a:extLst>
          </p:cNvPr>
          <p:cNvSpPr txBox="1">
            <a:spLocks/>
          </p:cNvSpPr>
          <p:nvPr userDrawn="1"/>
        </p:nvSpPr>
        <p:spPr>
          <a:xfrm>
            <a:off x="514210" y="6537091"/>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349989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5405" y="381526"/>
            <a:ext cx="10909903" cy="980823"/>
          </a:xfrm>
        </p:spPr>
        <p:txBody>
          <a:bodyPr anchor="t">
            <a:noAutofit/>
          </a:bodyPr>
          <a:lstStyle>
            <a:lvl1pPr>
              <a:defRPr sz="2700" b="1" i="0">
                <a:latin typeface="Arial Black" panose="020B0604020202020204" pitchFamily="34" charset="0"/>
                <a:cs typeface="Arial Black" panose="020B0604020202020204" pitchFamily="34" charset="0"/>
              </a:defRPr>
            </a:lvl1pPr>
          </a:lstStyle>
          <a:p>
            <a:r>
              <a:rPr lang="en-GB"/>
              <a:t>Click to edit Master title style</a:t>
            </a:r>
            <a:endParaRPr lang="en-US" dirty="0"/>
          </a:p>
        </p:txBody>
      </p:sp>
      <p:sp>
        <p:nvSpPr>
          <p:cNvPr id="3" name="Content Placeholder 2"/>
          <p:cNvSpPr>
            <a:spLocks noGrp="1"/>
          </p:cNvSpPr>
          <p:nvPr>
            <p:ph sz="half" idx="1"/>
          </p:nvPr>
        </p:nvSpPr>
        <p:spPr>
          <a:xfrm>
            <a:off x="636693" y="1693546"/>
            <a:ext cx="5257800" cy="40140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6000" y="1693546"/>
            <a:ext cx="5459307" cy="40140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48A1E217-1A69-E929-A090-FFB6D93076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7842"/>
          <a:stretch/>
        </p:blipFill>
        <p:spPr bwMode="auto">
          <a:xfrm>
            <a:off x="10665848" y="6530220"/>
            <a:ext cx="974237" cy="289535"/>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A4EF147C-A9EF-030D-F731-4E0C14742399}"/>
              </a:ext>
            </a:extLst>
          </p:cNvPr>
          <p:cNvSpPr txBox="1">
            <a:spLocks/>
          </p:cNvSpPr>
          <p:nvPr userDrawn="1"/>
        </p:nvSpPr>
        <p:spPr>
          <a:xfrm>
            <a:off x="514210" y="6537091"/>
            <a:ext cx="2816596" cy="289535"/>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283657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390655" y="934271"/>
            <a:ext cx="9410700" cy="574516"/>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390654" y="1604435"/>
            <a:ext cx="9410700" cy="4800897"/>
          </a:xfrm>
        </p:spPr>
        <p:txBody>
          <a:bodyPr/>
          <a:lstStyle>
            <a:lvl2pPr>
              <a:defRPr>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179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5404" y="381526"/>
            <a:ext cx="10784595" cy="98082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645405" y="1676401"/>
            <a:ext cx="10784596" cy="404676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3">
            <a:extLst>
              <a:ext uri="{FF2B5EF4-FFF2-40B4-BE49-F238E27FC236}">
                <a16:creationId xmlns:a16="http://schemas.microsoft.com/office/drawing/2014/main" id="{6FE3CFF2-AB8B-4731-688D-2C0994226CA0}"/>
              </a:ext>
            </a:extLst>
          </p:cNvPr>
          <p:cNvSpPr/>
          <p:nvPr userDrawn="1"/>
        </p:nvSpPr>
        <p:spPr>
          <a:xfrm>
            <a:off x="0" y="6476477"/>
            <a:ext cx="12192000" cy="3970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02073716"/>
      </p:ext>
    </p:extLst>
  </p:cSld>
  <p:clrMap bg1="lt1" tx1="dk1" bg2="lt2" tx2="dk2" accent1="accent1" accent2="accent2" accent3="accent3" accent4="accent4" accent5="accent5" accent6="accent6" hlink="hlink" folHlink="folHlink"/>
  <p:sldLayoutIdLst>
    <p:sldLayoutId id="2147483670" r:id="rId1"/>
    <p:sldLayoutId id="2147483682" r:id="rId2"/>
    <p:sldLayoutId id="2147483671" r:id="rId3"/>
    <p:sldLayoutId id="2147483684" r:id="rId4"/>
    <p:sldLayoutId id="2147483661" r:id="rId5"/>
    <p:sldLayoutId id="2147483662" r:id="rId6"/>
    <p:sldLayoutId id="2147483663" r:id="rId7"/>
    <p:sldLayoutId id="2147483664" r:id="rId8"/>
    <p:sldLayoutId id="2147483665" r:id="rId9"/>
  </p:sldLayoutIdLst>
  <p:txStyles>
    <p:titleStyle>
      <a:lvl1pPr algn="l" defTabSz="685800" rtl="0" eaLnBrk="1" latinLnBrk="0" hangingPunct="1">
        <a:lnSpc>
          <a:spcPct val="90000"/>
        </a:lnSpc>
        <a:spcBef>
          <a:spcPct val="0"/>
        </a:spcBef>
        <a:buNone/>
        <a:defRPr sz="2700" b="1" i="0" kern="1200">
          <a:solidFill>
            <a:srgbClr val="20AB45"/>
          </a:solidFill>
          <a:latin typeface="Arial Black" panose="020B0604020202020204" pitchFamily="34" charset="0"/>
          <a:ea typeface="+mj-ea"/>
          <a:cs typeface="Arial Black"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5404" y="381527"/>
            <a:ext cx="10784595" cy="98082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645407" y="1676401"/>
            <a:ext cx="10784596" cy="404676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3">
            <a:extLst>
              <a:ext uri="{FF2B5EF4-FFF2-40B4-BE49-F238E27FC236}">
                <a16:creationId xmlns:a16="http://schemas.microsoft.com/office/drawing/2014/main" id="{6FE3CFF2-AB8B-4731-688D-2C0994226CA0}"/>
              </a:ext>
            </a:extLst>
          </p:cNvPr>
          <p:cNvSpPr/>
          <p:nvPr userDrawn="1"/>
        </p:nvSpPr>
        <p:spPr>
          <a:xfrm>
            <a:off x="0" y="6476477"/>
            <a:ext cx="12192000" cy="3970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3636226"/>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514350" rtl="0" eaLnBrk="1" latinLnBrk="0" hangingPunct="1">
        <a:lnSpc>
          <a:spcPct val="90000"/>
        </a:lnSpc>
        <a:spcBef>
          <a:spcPct val="0"/>
        </a:spcBef>
        <a:buNone/>
        <a:defRPr sz="2025" b="1" i="0" kern="1200">
          <a:solidFill>
            <a:srgbClr val="20AB45"/>
          </a:solidFill>
          <a:latin typeface="Arial Black" panose="020B0604020202020204" pitchFamily="34" charset="0"/>
          <a:ea typeface="+mj-ea"/>
          <a:cs typeface="Arial Black"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orms.gle/gG11zhr2Z8VLU2db9" TargetMode="External"/><Relationship Id="rId7" Type="http://schemas.openxmlformats.org/officeDocument/2006/relationships/hyperlink" Target="mailto:nencicb.northernchildnetwork@nhs.net" TargetMode="External"/><Relationship Id="rId2" Type="http://schemas.openxmlformats.org/officeDocument/2006/relationships/hyperlink" Target="https://northeastnorthcumbria.nhs.uk/our-work/workstreams/optimising-services/child-health-and-wellbeing-network/" TargetMode="Externa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forms.gle/sNtE7sH41DxD9Tao8" TargetMode="External"/><Relationship Id="rId4" Type="http://schemas.openxmlformats.org/officeDocument/2006/relationships/hyperlink" Target="https://docs.google.com/forms/d/e/1FAIpQLSfZWR8D_1P3cX_2qw1UiXyGkeV-FqSPhsjiT_yePMFihps-6g/viewfor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073-2FFE-D76A-672A-854806B59EC0}"/>
              </a:ext>
            </a:extLst>
          </p:cNvPr>
          <p:cNvSpPr>
            <a:spLocks noGrp="1"/>
          </p:cNvSpPr>
          <p:nvPr>
            <p:ph type="ctrTitle"/>
          </p:nvPr>
        </p:nvSpPr>
        <p:spPr>
          <a:xfrm>
            <a:off x="2664312" y="3625307"/>
            <a:ext cx="6960197" cy="1900691"/>
          </a:xfrm>
        </p:spPr>
        <p:txBody>
          <a:bodyPr>
            <a:normAutofit fontScale="90000"/>
          </a:bodyPr>
          <a:lstStyle/>
          <a:p>
            <a:pPr algn="ctr"/>
            <a:r>
              <a:rPr lang="en-GB" sz="4000" b="0" dirty="0"/>
              <a:t>Healthier Together NENC </a:t>
            </a:r>
            <a:br>
              <a:rPr lang="en-GB" sz="4000" b="0" dirty="0"/>
            </a:br>
            <a:r>
              <a:rPr lang="en-GB" sz="3100" b="0" dirty="0"/>
              <a:t>Secondary School Age children</a:t>
            </a:r>
            <a:br>
              <a:rPr lang="en-GB" sz="4000" b="0" dirty="0"/>
            </a:br>
            <a:br>
              <a:rPr lang="en-GB" sz="3600" b="0" dirty="0"/>
            </a:br>
            <a:r>
              <a:rPr lang="en-GB" sz="2700" b="0" dirty="0"/>
              <a:t>Emma Lim</a:t>
            </a:r>
            <a:br>
              <a:rPr lang="en-GB" sz="2700" b="0" dirty="0"/>
            </a:br>
            <a:r>
              <a:rPr lang="en-GB" sz="2700" b="0" dirty="0"/>
              <a:t>Healthier Together Clinical Lead</a:t>
            </a:r>
            <a:br>
              <a:rPr lang="en-GB" sz="2700" b="0" dirty="0"/>
            </a:br>
            <a:br>
              <a:rPr lang="en-GB" sz="3600" b="0" dirty="0"/>
            </a:br>
            <a:br>
              <a:rPr lang="en-GB" sz="3600" b="0" dirty="0"/>
            </a:br>
            <a:r>
              <a:rPr lang="en-GB" sz="3600" b="0" dirty="0"/>
              <a:t> </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2BCF8E4-B028-09B5-4277-8ACD2907B0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9353" y="5751158"/>
            <a:ext cx="1562100" cy="504825"/>
          </a:xfrm>
          <a:prstGeom prst="rect">
            <a:avLst/>
          </a:prstGeom>
        </p:spPr>
      </p:pic>
      <p:pic>
        <p:nvPicPr>
          <p:cNvPr id="6" name="Picture 5" descr="A black background with text and green and yellow flowers&#10;&#10;Description automatically generated">
            <a:extLst>
              <a:ext uri="{FF2B5EF4-FFF2-40B4-BE49-F238E27FC236}">
                <a16:creationId xmlns:a16="http://schemas.microsoft.com/office/drawing/2014/main" id="{1738130E-319A-2EA4-FFF0-7DCC2B1C6A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3421" y="254805"/>
            <a:ext cx="1488033" cy="928299"/>
          </a:xfrm>
          <a:prstGeom prst="rect">
            <a:avLst/>
          </a:prstGeom>
        </p:spPr>
      </p:pic>
      <p:pic>
        <p:nvPicPr>
          <p:cNvPr id="7" name="Picture 6" descr="A close-up of a logo&#10;&#10;Description automatically generated">
            <a:extLst>
              <a:ext uri="{FF2B5EF4-FFF2-40B4-BE49-F238E27FC236}">
                <a16:creationId xmlns:a16="http://schemas.microsoft.com/office/drawing/2014/main" id="{ABAB83C2-EBEE-A0DC-E5DE-ACF22776C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0651" y="253287"/>
            <a:ext cx="1288867" cy="704656"/>
          </a:xfrm>
          <a:prstGeom prst="rect">
            <a:avLst/>
          </a:prstGeom>
        </p:spPr>
      </p:pic>
      <p:pic>
        <p:nvPicPr>
          <p:cNvPr id="3" name="Picture 2">
            <a:extLst>
              <a:ext uri="{FF2B5EF4-FFF2-40B4-BE49-F238E27FC236}">
                <a16:creationId xmlns:a16="http://schemas.microsoft.com/office/drawing/2014/main" id="{D692F0D5-2E81-DB23-539B-7455A618D7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0742" y="1477533"/>
            <a:ext cx="5590517" cy="1853345"/>
          </a:xfrm>
          <a:prstGeom prst="rect">
            <a:avLst/>
          </a:prstGeom>
        </p:spPr>
      </p:pic>
    </p:spTree>
    <p:extLst>
      <p:ext uri="{BB962C8B-B14F-4D97-AF65-F5344CB8AC3E}">
        <p14:creationId xmlns:p14="http://schemas.microsoft.com/office/powerpoint/2010/main" val="130499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1A58EE-CECF-B288-5C29-800108B2BA29}"/>
              </a:ext>
            </a:extLst>
          </p:cNvPr>
          <p:cNvSpPr>
            <a:spLocks noGrp="1"/>
          </p:cNvSpPr>
          <p:nvPr>
            <p:ph type="title"/>
          </p:nvPr>
        </p:nvSpPr>
        <p:spPr>
          <a:xfrm>
            <a:off x="636692" y="426721"/>
            <a:ext cx="10869507" cy="935627"/>
          </a:xfrm>
        </p:spPr>
        <p:txBody>
          <a:bodyPr/>
          <a:lstStyle/>
          <a:p>
            <a:r>
              <a:rPr lang="en-US" dirty="0"/>
              <a:t>Sepsis in the Community (NHSE e learning module)</a:t>
            </a:r>
          </a:p>
        </p:txBody>
      </p:sp>
      <p:pic>
        <p:nvPicPr>
          <p:cNvPr id="5" name="Picture 4" descr="A screenshot of a computer&#10;&#10;Description automatically generated">
            <a:extLst>
              <a:ext uri="{FF2B5EF4-FFF2-40B4-BE49-F238E27FC236}">
                <a16:creationId xmlns:a16="http://schemas.microsoft.com/office/drawing/2014/main" id="{9D68FAAB-790D-6074-6775-85BCF57C57F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06628" y="1666242"/>
            <a:ext cx="7929636" cy="4163060"/>
          </a:xfrm>
          <a:prstGeom prst="rect">
            <a:avLst/>
          </a:prstGeom>
          <a:noFill/>
        </p:spPr>
      </p:pic>
    </p:spTree>
    <p:extLst>
      <p:ext uri="{BB962C8B-B14F-4D97-AF65-F5344CB8AC3E}">
        <p14:creationId xmlns:p14="http://schemas.microsoft.com/office/powerpoint/2010/main" val="182758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334D7FCD-D2C1-58C9-C8C3-36565BAB9AA3}"/>
              </a:ext>
            </a:extLst>
          </p:cNvPr>
          <p:cNvGraphicFramePr/>
          <p:nvPr>
            <p:extLst>
              <p:ext uri="{D42A27DB-BD31-4B8C-83A1-F6EECF244321}">
                <p14:modId xmlns:p14="http://schemas.microsoft.com/office/powerpoint/2010/main" val="914825861"/>
              </p:ext>
            </p:extLst>
          </p:nvPr>
        </p:nvGraphicFramePr>
        <p:xfrm>
          <a:off x="1264924" y="934271"/>
          <a:ext cx="9410700" cy="4800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8916EE19-F225-ED18-0530-95223AD3FF2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29068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001E6-8AEB-5AB0-F3D4-7B4770B8B41C}"/>
              </a:ext>
            </a:extLst>
          </p:cNvPr>
          <p:cNvSpPr>
            <a:spLocks noGrp="1"/>
          </p:cNvSpPr>
          <p:nvPr>
            <p:ph sz="quarter" idx="10"/>
          </p:nvPr>
        </p:nvSpPr>
        <p:spPr/>
        <p:txBody>
          <a:bodyPr/>
          <a:lstStyle/>
          <a:p>
            <a:endParaRPr lang="en-GB"/>
          </a:p>
        </p:txBody>
      </p:sp>
      <p:pic>
        <p:nvPicPr>
          <p:cNvPr id="5" name="Picture 4">
            <a:extLst>
              <a:ext uri="{FF2B5EF4-FFF2-40B4-BE49-F238E27FC236}">
                <a16:creationId xmlns:a16="http://schemas.microsoft.com/office/drawing/2014/main" id="{D93855CC-B3EE-B3A1-3F66-350AB2C0F2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256" y="0"/>
            <a:ext cx="9625487" cy="6858000"/>
          </a:xfrm>
          <a:prstGeom prst="rect">
            <a:avLst/>
          </a:prstGeom>
        </p:spPr>
      </p:pic>
    </p:spTree>
    <p:extLst>
      <p:ext uri="{BB962C8B-B14F-4D97-AF65-F5344CB8AC3E}">
        <p14:creationId xmlns:p14="http://schemas.microsoft.com/office/powerpoint/2010/main" val="50471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90EE-D8FF-7443-F46A-15B1AC641C03}"/>
              </a:ext>
            </a:extLst>
          </p:cNvPr>
          <p:cNvSpPr>
            <a:spLocks noGrp="1"/>
          </p:cNvSpPr>
          <p:nvPr>
            <p:ph type="title"/>
          </p:nvPr>
        </p:nvSpPr>
        <p:spPr/>
        <p:txBody>
          <a:bodyPr/>
          <a:lstStyle/>
          <a:p>
            <a:r>
              <a:rPr lang="en-GB" dirty="0"/>
              <a:t>Fits, Faints and Funny turns</a:t>
            </a:r>
          </a:p>
        </p:txBody>
      </p:sp>
      <p:sp>
        <p:nvSpPr>
          <p:cNvPr id="3" name="Text Placeholder 2">
            <a:extLst>
              <a:ext uri="{FF2B5EF4-FFF2-40B4-BE49-F238E27FC236}">
                <a16:creationId xmlns:a16="http://schemas.microsoft.com/office/drawing/2014/main" id="{E49388DB-DB9C-1757-C920-1621503A77D2}"/>
              </a:ext>
            </a:extLst>
          </p:cNvPr>
          <p:cNvSpPr>
            <a:spLocks noGrp="1"/>
          </p:cNvSpPr>
          <p:nvPr>
            <p:ph type="body" idx="1"/>
          </p:nvPr>
        </p:nvSpPr>
        <p:spPr>
          <a:xfrm>
            <a:off x="968588" y="1334590"/>
            <a:ext cx="2732556" cy="3891279"/>
          </a:xfrm>
        </p:spPr>
        <p:txBody>
          <a:bodyPr>
            <a:normAutofit/>
          </a:bodyPr>
          <a:lstStyle/>
          <a:p>
            <a:pPr marL="342900" indent="-342900">
              <a:buFont typeface="Arial" panose="020B0604020202020204" pitchFamily="34" charset="0"/>
              <a:buChar char="•"/>
            </a:pPr>
            <a:r>
              <a:rPr lang="en-GB" sz="2400" dirty="0"/>
              <a:t>History</a:t>
            </a:r>
          </a:p>
          <a:p>
            <a:pPr marL="342900" indent="-342900">
              <a:buFont typeface="Arial" panose="020B0604020202020204" pitchFamily="34" charset="0"/>
              <a:buChar char="•"/>
            </a:pPr>
            <a:r>
              <a:rPr lang="en-GB" sz="2400" dirty="0"/>
              <a:t>Examination</a:t>
            </a:r>
          </a:p>
          <a:p>
            <a:pPr marL="342900" indent="-342900">
              <a:buFont typeface="Arial" panose="020B0604020202020204" pitchFamily="34" charset="0"/>
              <a:buChar char="•"/>
            </a:pPr>
            <a:r>
              <a:rPr lang="en-GB" sz="2400" dirty="0"/>
              <a:t>ECG</a:t>
            </a:r>
          </a:p>
        </p:txBody>
      </p:sp>
      <p:pic>
        <p:nvPicPr>
          <p:cNvPr id="5" name="Picture 4" descr="A person lying on the floor&#10;&#10;Description automatically generated">
            <a:extLst>
              <a:ext uri="{FF2B5EF4-FFF2-40B4-BE49-F238E27FC236}">
                <a16:creationId xmlns:a16="http://schemas.microsoft.com/office/drawing/2014/main" id="{043431E1-33CA-73BB-E8B1-37B53879212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99688" y="957216"/>
            <a:ext cx="6692288" cy="4442099"/>
          </a:xfrm>
          <a:prstGeom prst="rect">
            <a:avLst/>
          </a:prstGeom>
        </p:spPr>
      </p:pic>
    </p:spTree>
    <p:extLst>
      <p:ext uri="{BB962C8B-B14F-4D97-AF65-F5344CB8AC3E}">
        <p14:creationId xmlns:p14="http://schemas.microsoft.com/office/powerpoint/2010/main" val="241378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ED6C60FF-0AFB-E5D1-78F0-962A163627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50" y="86504"/>
            <a:ext cx="11950700" cy="6303993"/>
          </a:xfrm>
          <a:prstGeom prst="rect">
            <a:avLst/>
          </a:prstGeom>
          <a:noFill/>
        </p:spPr>
      </p:pic>
    </p:spTree>
    <p:extLst>
      <p:ext uri="{BB962C8B-B14F-4D97-AF65-F5344CB8AC3E}">
        <p14:creationId xmlns:p14="http://schemas.microsoft.com/office/powerpoint/2010/main" val="56627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of a football ball&#10;&#10;Description automatically generated">
            <a:extLst>
              <a:ext uri="{FF2B5EF4-FFF2-40B4-BE49-F238E27FC236}">
                <a16:creationId xmlns:a16="http://schemas.microsoft.com/office/drawing/2014/main" id="{1BA7B3A7-DBE8-2BFC-48DE-F09D9E85CB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83080" y="68263"/>
            <a:ext cx="9365091" cy="6340475"/>
          </a:xfrm>
          <a:prstGeom prst="rect">
            <a:avLst/>
          </a:prstGeom>
          <a:noFill/>
        </p:spPr>
      </p:pic>
    </p:spTree>
    <p:extLst>
      <p:ext uri="{BB962C8B-B14F-4D97-AF65-F5344CB8AC3E}">
        <p14:creationId xmlns:p14="http://schemas.microsoft.com/office/powerpoint/2010/main" val="347089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D15FB4-18AB-468B-A148-7FD8EA606A12}"/>
              </a:ext>
            </a:extLst>
          </p:cNvPr>
          <p:cNvSpPr>
            <a:spLocks noGrp="1"/>
          </p:cNvSpPr>
          <p:nvPr>
            <p:ph type="body" idx="1"/>
          </p:nvPr>
        </p:nvSpPr>
        <p:spPr>
          <a:xfrm>
            <a:off x="389466" y="416678"/>
            <a:ext cx="10842413" cy="5755522"/>
          </a:xfrm>
        </p:spPr>
        <p:txBody>
          <a:bodyPr>
            <a:normAutofit fontScale="70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1" i="0" u="none" strike="noStrike" cap="none" normalizeH="0" baseline="0" dirty="0">
                <a:ln>
                  <a:noFill/>
                </a:ln>
                <a:solidFill>
                  <a:srgbClr val="222222"/>
                </a:solidFill>
                <a:effectLst/>
                <a:latin typeface="Roboto" panose="02000000000000000000" pitchFamily="2" charset="0"/>
              </a:rPr>
              <a:t>What is testicular torsion?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rgbClr val="222222"/>
                </a:solidFill>
                <a:effectLst/>
                <a:latin typeface="Roboto" panose="02000000000000000000" pitchFamily="2" charset="0"/>
              </a:rPr>
              <a:t>Testicular torsion occurs when a testicle rotates, twisting the spermatic cord that supplies blood to the scrotum. This can severely reduce blood flow, leading to sudden, intense pain and swelling.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300" b="1" i="0" u="none" strike="noStrike" cap="none" normalizeH="0" baseline="0" dirty="0">
              <a:ln>
                <a:noFill/>
              </a:ln>
              <a:solidFill>
                <a:srgbClr val="222222"/>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1" i="0" u="none" strike="noStrike" cap="none" normalizeH="0" baseline="0" dirty="0">
                <a:ln>
                  <a:noFill/>
                </a:ln>
                <a:solidFill>
                  <a:srgbClr val="222222"/>
                </a:solidFill>
                <a:effectLst/>
                <a:latin typeface="Roboto" panose="02000000000000000000" pitchFamily="2" charset="0"/>
              </a:rPr>
              <a:t>So, what are the findings of the NCEPOD report?  Increase public awareness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1" i="0" u="none" strike="noStrike" cap="none" normalizeH="0" baseline="0" dirty="0">
                <a:ln>
                  <a:noFill/>
                </a:ln>
                <a:solidFill>
                  <a:srgbClr val="222222"/>
                </a:solidFill>
                <a:effectLst/>
                <a:latin typeface="Roboto" panose="02000000000000000000" pitchFamily="2" charset="0"/>
              </a:rPr>
              <a:t>65.7%</a:t>
            </a:r>
            <a:r>
              <a:rPr kumimoji="0" lang="en-US" altLang="en-US" sz="3300" b="0" i="0" u="none" strike="noStrike" cap="none" normalizeH="0" baseline="0" dirty="0">
                <a:ln>
                  <a:noFill/>
                </a:ln>
                <a:solidFill>
                  <a:srgbClr val="222222"/>
                </a:solidFill>
                <a:effectLst/>
                <a:latin typeface="Roboto" panose="02000000000000000000" pitchFamily="2" charset="0"/>
              </a:rPr>
              <a:t> of patients and </a:t>
            </a:r>
            <a:r>
              <a:rPr kumimoji="0" lang="en-US" altLang="en-US" sz="3300" b="1" i="0" u="none" strike="noStrike" cap="none" normalizeH="0" baseline="0" dirty="0">
                <a:ln>
                  <a:noFill/>
                </a:ln>
                <a:solidFill>
                  <a:srgbClr val="222222"/>
                </a:solidFill>
                <a:effectLst/>
                <a:latin typeface="Roboto" panose="02000000000000000000" pitchFamily="2" charset="0"/>
              </a:rPr>
              <a:t>34.7%</a:t>
            </a:r>
            <a:r>
              <a:rPr kumimoji="0" lang="en-US" altLang="en-US" sz="3300" b="0" i="0" u="none" strike="noStrike" cap="none" normalizeH="0" baseline="0" dirty="0">
                <a:ln>
                  <a:noFill/>
                </a:ln>
                <a:solidFill>
                  <a:srgbClr val="222222"/>
                </a:solidFill>
                <a:effectLst/>
                <a:latin typeface="Roboto" panose="02000000000000000000" pitchFamily="2" charset="0"/>
              </a:rPr>
              <a:t> of parents/carers didn’t </a:t>
            </a:r>
            <a:r>
              <a:rPr kumimoji="0" lang="en-US" altLang="en-US" sz="3300" b="0" i="0" u="none" strike="noStrike" cap="none" normalizeH="0" baseline="0" dirty="0" err="1">
                <a:ln>
                  <a:noFill/>
                </a:ln>
                <a:solidFill>
                  <a:srgbClr val="222222"/>
                </a:solidFill>
                <a:effectLst/>
                <a:latin typeface="Roboto" panose="02000000000000000000" pitchFamily="2" charset="0"/>
              </a:rPr>
              <a:t>recognise</a:t>
            </a:r>
            <a:r>
              <a:rPr kumimoji="0" lang="en-US" altLang="en-US" sz="3300" b="0" i="0" u="none" strike="noStrike" cap="none" normalizeH="0" baseline="0" dirty="0">
                <a:ln>
                  <a:noFill/>
                </a:ln>
                <a:solidFill>
                  <a:srgbClr val="222222"/>
                </a:solidFill>
                <a:effectLst/>
                <a:latin typeface="Roboto" panose="02000000000000000000" pitchFamily="2" charset="0"/>
              </a:rPr>
              <a:t> the problem.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rgbClr val="222222"/>
                </a:solidFill>
                <a:effectLst/>
                <a:latin typeface="Roboto" panose="02000000000000000000" pitchFamily="2" charset="0"/>
              </a:rPr>
              <a:t>only </a:t>
            </a:r>
            <a:r>
              <a:rPr kumimoji="0" lang="en-US" altLang="en-US" sz="3300" b="1" i="0" u="none" strike="noStrike" cap="none" normalizeH="0" baseline="0" dirty="0">
                <a:ln>
                  <a:noFill/>
                </a:ln>
                <a:solidFill>
                  <a:srgbClr val="222222"/>
                </a:solidFill>
                <a:effectLst/>
                <a:latin typeface="Roboto" panose="02000000000000000000" pitchFamily="2" charset="0"/>
              </a:rPr>
              <a:t>73%</a:t>
            </a:r>
            <a:r>
              <a:rPr kumimoji="0" lang="en-US" altLang="en-US" sz="3300" b="0" i="0" u="none" strike="noStrike" cap="none" normalizeH="0" baseline="0" dirty="0">
                <a:ln>
                  <a:noFill/>
                </a:ln>
                <a:solidFill>
                  <a:srgbClr val="222222"/>
                </a:solidFill>
                <a:effectLst/>
                <a:latin typeface="Roboto" panose="02000000000000000000" pitchFamily="2" charset="0"/>
              </a:rPr>
              <a:t> of patients presenting to a healthcare worker within six hours.</a:t>
            </a:r>
            <a:endParaRPr kumimoji="0" lang="en-US" altLang="en-US" sz="3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300" b="0" i="0" u="none" strike="noStrike" cap="none" normalizeH="0" baseline="0" dirty="0">
              <a:ln>
                <a:noFill/>
              </a:ln>
              <a:solidFill>
                <a:schemeClr val="tx1"/>
              </a:solidFill>
              <a:effectLst/>
            </a:endParaRPr>
          </a:p>
          <a:p>
            <a:pPr lvl="0" defTabSz="914400" eaLnBrk="0" fontAlgn="base" hangingPunct="0">
              <a:lnSpc>
                <a:spcPct val="100000"/>
              </a:lnSpc>
              <a:spcBef>
                <a:spcPct val="0"/>
              </a:spcBef>
              <a:spcAft>
                <a:spcPct val="0"/>
              </a:spcAft>
            </a:pPr>
            <a:r>
              <a:rPr kumimoji="0" lang="en-US" altLang="en-US" sz="3300" b="0" i="0" u="none" strike="noStrike" cap="none" normalizeH="0" baseline="0" dirty="0">
                <a:ln>
                  <a:noFill/>
                </a:ln>
                <a:solidFill>
                  <a:srgbClr val="222222"/>
                </a:solidFill>
                <a:effectLst/>
                <a:latin typeface="Roboto" panose="02000000000000000000" pitchFamily="2" charset="0"/>
              </a:rPr>
              <a:t>One systematic review of 1283 patients </a:t>
            </a:r>
            <a:r>
              <a:rPr lang="en-US" altLang="en-US" sz="3300" dirty="0">
                <a:solidFill>
                  <a:srgbClr val="222222"/>
                </a:solidFill>
                <a:latin typeface="Roboto" panose="02000000000000000000" pitchFamily="2" charset="0"/>
              </a:rPr>
              <a:t>showed to have a chance of saving the testicle depended on time to </a:t>
            </a:r>
            <a:r>
              <a:rPr kumimoji="0" lang="en-US" altLang="en-US" sz="3300" b="0" i="0" u="none" strike="noStrike" cap="none" normalizeH="0" baseline="0" dirty="0">
                <a:ln>
                  <a:noFill/>
                </a:ln>
                <a:solidFill>
                  <a:srgbClr val="222222"/>
                </a:solidFill>
                <a:effectLst/>
                <a:latin typeface="Roboto" panose="02000000000000000000" pitchFamily="2" charset="0"/>
              </a:rPr>
              <a:t>operating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rgbClr val="222222"/>
                </a:solidFill>
                <a:effectLst/>
                <a:latin typeface="Roboto" panose="02000000000000000000" pitchFamily="2" charset="0"/>
              </a:rPr>
              <a:t>6 hours, you had a </a:t>
            </a:r>
            <a:r>
              <a:rPr kumimoji="0" lang="en-US" altLang="en-US" sz="3300" b="1" i="0" u="none" strike="noStrike" cap="none" normalizeH="0" baseline="0" dirty="0">
                <a:ln>
                  <a:noFill/>
                </a:ln>
                <a:solidFill>
                  <a:srgbClr val="222222"/>
                </a:solidFill>
                <a:effectLst/>
                <a:latin typeface="Roboto" panose="02000000000000000000" pitchFamily="2" charset="0"/>
              </a:rPr>
              <a:t>97%</a:t>
            </a:r>
            <a:r>
              <a:rPr kumimoji="0" lang="en-US" altLang="en-US" sz="3300" b="0" i="0" u="none" strike="noStrike" cap="none" normalizeH="0" baseline="0" dirty="0">
                <a:ln>
                  <a:noFill/>
                </a:ln>
                <a:solidFill>
                  <a:srgbClr val="222222"/>
                </a:solidFill>
                <a:effectLst/>
                <a:latin typeface="Roboto" panose="02000000000000000000" pitchFamily="2" charset="0"/>
              </a:rPr>
              <a:t> success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rgbClr val="222222"/>
                </a:solidFill>
                <a:effectLst/>
                <a:latin typeface="Roboto" panose="02000000000000000000" pitchFamily="2" charset="0"/>
              </a:rPr>
              <a:t>18 hours dropped to</a:t>
            </a:r>
            <a:r>
              <a:rPr kumimoji="0" lang="en-US" altLang="en-US" sz="3300" b="1" i="0" u="none" strike="noStrike" cap="none" normalizeH="0" baseline="0" dirty="0">
                <a:ln>
                  <a:noFill/>
                </a:ln>
                <a:solidFill>
                  <a:srgbClr val="222222"/>
                </a:solidFill>
                <a:effectLst/>
                <a:latin typeface="Roboto" panose="02000000000000000000" pitchFamily="2" charset="0"/>
              </a:rPr>
              <a:t> 79.3</a:t>
            </a:r>
            <a:r>
              <a:rPr kumimoji="0" lang="en-US" altLang="en-US" sz="3300" b="0" i="0" u="none" strike="noStrike" cap="none" normalizeH="0" baseline="0" dirty="0">
                <a:ln>
                  <a:noFill/>
                </a:ln>
                <a:solidFill>
                  <a:srgbClr val="222222"/>
                </a:solidFill>
                <a:effectLst/>
                <a:latin typeface="Roboto" panose="02000000000000000000" pitchFamily="2" charset="0"/>
              </a:rPr>
              <a:t>% saved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300" dirty="0">
                <a:solidFill>
                  <a:srgbClr val="222222"/>
                </a:solidFill>
                <a:latin typeface="Roboto" panose="02000000000000000000" pitchFamily="2" charset="0"/>
              </a:rPr>
              <a:t>&gt;</a:t>
            </a:r>
            <a:r>
              <a:rPr kumimoji="0" lang="en-US" altLang="en-US" sz="3300" b="0" i="0" u="none" strike="noStrike" cap="none" normalizeH="0" baseline="0" dirty="0">
                <a:ln>
                  <a:noFill/>
                </a:ln>
                <a:solidFill>
                  <a:srgbClr val="222222"/>
                </a:solidFill>
                <a:effectLst/>
                <a:latin typeface="Roboto" panose="02000000000000000000" pitchFamily="2" charset="0"/>
              </a:rPr>
              <a:t>24 hours, salvage rate was just </a:t>
            </a:r>
            <a:r>
              <a:rPr kumimoji="0" lang="en-US" altLang="en-US" sz="3300" b="1" i="0" u="none" strike="noStrike" cap="none" normalizeH="0" baseline="0" dirty="0">
                <a:ln>
                  <a:noFill/>
                </a:ln>
                <a:solidFill>
                  <a:srgbClr val="222222"/>
                </a:solidFill>
                <a:effectLst/>
                <a:latin typeface="Roboto" panose="02000000000000000000" pitchFamily="2" charset="0"/>
              </a:rPr>
              <a:t>18.1%</a:t>
            </a:r>
            <a:r>
              <a:rPr kumimoji="0" lang="en-US" altLang="en-US" sz="3300" b="0" i="0" u="none" strike="noStrike" cap="none" normalizeH="0" baseline="0" dirty="0">
                <a:ln>
                  <a:noFill/>
                </a:ln>
                <a:solidFill>
                  <a:srgbClr val="222222"/>
                </a:solidFill>
                <a:effectLst/>
                <a:latin typeface="Roboto" panose="02000000000000000000" pitchFamily="2" charset="0"/>
              </a:rPr>
              <a:t>. </a:t>
            </a:r>
            <a:endParaRPr lang="en-US" altLang="en-US" sz="3300" dirty="0">
              <a:solidFill>
                <a:srgbClr val="222222"/>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1" i="0" u="none" strike="noStrike" cap="none" normalizeH="0" baseline="0" dirty="0">
                <a:ln>
                  <a:noFill/>
                </a:ln>
                <a:solidFill>
                  <a:srgbClr val="222222"/>
                </a:solidFill>
                <a:effectLst/>
                <a:latin typeface="Roboto" panose="02000000000000000000" pitchFamily="2" charset="0"/>
              </a:rPr>
              <a:t>Directing patients to hospitals where testicular torsion surgery can be undertaken will minimize the need for transfer and reduce the risk of delay to theatre.</a:t>
            </a:r>
            <a:endParaRPr kumimoji="0" lang="en-US" altLang="en-US" sz="3300" b="0" i="0" u="none" strike="noStrike" cap="none" normalizeH="0" baseline="0" dirty="0">
              <a:ln>
                <a:noFill/>
              </a:ln>
              <a:solidFill>
                <a:schemeClr val="tx1"/>
              </a:solidFill>
              <a:effectLst/>
            </a:endParaRPr>
          </a:p>
          <a:p>
            <a:endParaRPr lang="en-GB" dirty="0"/>
          </a:p>
        </p:txBody>
      </p:sp>
    </p:spTree>
    <p:extLst>
      <p:ext uri="{BB962C8B-B14F-4D97-AF65-F5344CB8AC3E}">
        <p14:creationId xmlns:p14="http://schemas.microsoft.com/office/powerpoint/2010/main" val="140711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4018-21E7-67A3-14AB-23B25CCD514C}"/>
              </a:ext>
            </a:extLst>
          </p:cNvPr>
          <p:cNvSpPr>
            <a:spLocks noGrp="1"/>
          </p:cNvSpPr>
          <p:nvPr>
            <p:ph type="title"/>
          </p:nvPr>
        </p:nvSpPr>
        <p:spPr/>
        <p:txBody>
          <a:bodyPr/>
          <a:lstStyle/>
          <a:p>
            <a:r>
              <a:rPr lang="en-GB" dirty="0"/>
              <a:t>Testicular Torsion</a:t>
            </a:r>
          </a:p>
        </p:txBody>
      </p:sp>
      <p:sp>
        <p:nvSpPr>
          <p:cNvPr id="3" name="Text Placeholder 2">
            <a:extLst>
              <a:ext uri="{FF2B5EF4-FFF2-40B4-BE49-F238E27FC236}">
                <a16:creationId xmlns:a16="http://schemas.microsoft.com/office/drawing/2014/main" id="{C7EC01BA-B6DD-EDC5-C449-1FDC432F0154}"/>
              </a:ext>
            </a:extLst>
          </p:cNvPr>
          <p:cNvSpPr>
            <a:spLocks noGrp="1"/>
          </p:cNvSpPr>
          <p:nvPr>
            <p:ph type="body" idx="1"/>
          </p:nvPr>
        </p:nvSpPr>
        <p:spPr>
          <a:xfrm>
            <a:off x="685799" y="1581152"/>
            <a:ext cx="4889811" cy="3891279"/>
          </a:xfrm>
        </p:spPr>
        <p:txBody>
          <a:bodyPr>
            <a:normAutofit fontScale="92500" lnSpcReduction="20000"/>
          </a:bodyPr>
          <a:lstStyle/>
          <a:p>
            <a:r>
              <a:rPr lang="en-GB" sz="2000" dirty="0"/>
              <a:t>11-18 year olds 1 in 800</a:t>
            </a:r>
          </a:p>
          <a:p>
            <a:r>
              <a:rPr lang="en-GB" sz="2000" dirty="0"/>
              <a:t>6 hours to save the testicle</a:t>
            </a:r>
          </a:p>
          <a:p>
            <a:endParaRPr lang="en-GB" sz="2000" dirty="0"/>
          </a:p>
          <a:p>
            <a:r>
              <a:rPr lang="en-GB" sz="2000" b="1" dirty="0"/>
              <a:t>Presentations</a:t>
            </a:r>
          </a:p>
          <a:p>
            <a:r>
              <a:rPr lang="en-GB" sz="2000" dirty="0"/>
              <a:t>Sudden onset of unilateral testicular pain</a:t>
            </a:r>
          </a:p>
          <a:p>
            <a:r>
              <a:rPr lang="en-GB" sz="2000" dirty="0"/>
              <a:t>aching even on rest</a:t>
            </a:r>
          </a:p>
          <a:p>
            <a:r>
              <a:rPr lang="en-GB" sz="2000" dirty="0"/>
              <a:t>Abdominal pain</a:t>
            </a:r>
          </a:p>
          <a:p>
            <a:r>
              <a:rPr lang="en-GB" sz="2000" dirty="0"/>
              <a:t>Nausea and vomiting</a:t>
            </a:r>
          </a:p>
          <a:p>
            <a:endParaRPr lang="en-GB" sz="2000" dirty="0"/>
          </a:p>
          <a:p>
            <a:r>
              <a:rPr lang="en-GB" sz="2000" b="1" dirty="0"/>
              <a:t>Increased risk</a:t>
            </a:r>
          </a:p>
          <a:p>
            <a:r>
              <a:rPr lang="en-GB" sz="2000" dirty="0"/>
              <a:t>Undescended testes</a:t>
            </a:r>
          </a:p>
          <a:p>
            <a:r>
              <a:rPr lang="en-GB" sz="2000" dirty="0"/>
              <a:t>Child with neurodiversity</a:t>
            </a:r>
          </a:p>
          <a:p>
            <a:endParaRPr lang="en-GB" sz="2000" dirty="0"/>
          </a:p>
          <a:p>
            <a:endParaRPr lang="en-GB" sz="2000" dirty="0"/>
          </a:p>
          <a:p>
            <a:endParaRPr lang="en-GB" dirty="0"/>
          </a:p>
          <a:p>
            <a:endParaRPr lang="en-GB" dirty="0"/>
          </a:p>
        </p:txBody>
      </p:sp>
      <p:pic>
        <p:nvPicPr>
          <p:cNvPr id="4" name="Picture 3" descr="A screenshot of a computer&#10;&#10;Description automatically generated">
            <a:extLst>
              <a:ext uri="{FF2B5EF4-FFF2-40B4-BE49-F238E27FC236}">
                <a16:creationId xmlns:a16="http://schemas.microsoft.com/office/drawing/2014/main" id="{CD219DEE-69B0-97F6-B090-F48EAE75BF9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97621" y="1385569"/>
            <a:ext cx="6365779" cy="3986501"/>
          </a:xfrm>
          <a:prstGeom prst="rect">
            <a:avLst/>
          </a:prstGeom>
        </p:spPr>
      </p:pic>
      <p:sp>
        <p:nvSpPr>
          <p:cNvPr id="5" name="TextBox 4">
            <a:extLst>
              <a:ext uri="{FF2B5EF4-FFF2-40B4-BE49-F238E27FC236}">
                <a16:creationId xmlns:a16="http://schemas.microsoft.com/office/drawing/2014/main" id="{996D8759-97CF-880B-B4D5-6D3E136BB39D}"/>
              </a:ext>
            </a:extLst>
          </p:cNvPr>
          <p:cNvSpPr txBox="1"/>
          <p:nvPr/>
        </p:nvSpPr>
        <p:spPr>
          <a:xfrm>
            <a:off x="5675971" y="5372070"/>
            <a:ext cx="6077414" cy="369332"/>
          </a:xfrm>
          <a:prstGeom prst="rect">
            <a:avLst/>
          </a:prstGeom>
          <a:noFill/>
        </p:spPr>
        <p:txBody>
          <a:bodyPr wrap="square" rtlCol="0">
            <a:spAutoFit/>
          </a:bodyPr>
          <a:lstStyle/>
          <a:p>
            <a:r>
              <a:rPr lang="en-GB" dirty="0"/>
              <a:t>Low risk=home, intermediate=ultrasound, high risk=theatre</a:t>
            </a:r>
          </a:p>
        </p:txBody>
      </p:sp>
    </p:spTree>
    <p:extLst>
      <p:ext uri="{BB962C8B-B14F-4D97-AF65-F5344CB8AC3E}">
        <p14:creationId xmlns:p14="http://schemas.microsoft.com/office/powerpoint/2010/main" val="71612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7B80CDF5-B1D2-CA06-F87B-C7C4383AAD9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817946" y="61858"/>
            <a:ext cx="8286932" cy="6413755"/>
          </a:xfrm>
          <a:prstGeom prst="rect">
            <a:avLst/>
          </a:prstGeom>
        </p:spPr>
      </p:pic>
    </p:spTree>
    <p:extLst>
      <p:ext uri="{BB962C8B-B14F-4D97-AF65-F5344CB8AC3E}">
        <p14:creationId xmlns:p14="http://schemas.microsoft.com/office/powerpoint/2010/main" val="251877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6AB4-9EBC-3E03-CD5D-10707B87442D}"/>
              </a:ext>
            </a:extLst>
          </p:cNvPr>
          <p:cNvSpPr>
            <a:spLocks noGrp="1"/>
          </p:cNvSpPr>
          <p:nvPr>
            <p:ph type="title"/>
          </p:nvPr>
        </p:nvSpPr>
        <p:spPr/>
        <p:txBody>
          <a:bodyPr/>
          <a:lstStyle/>
          <a:p>
            <a:r>
              <a:rPr lang="en-GB" dirty="0"/>
              <a:t>Head Injury and Concussion</a:t>
            </a:r>
          </a:p>
        </p:txBody>
      </p:sp>
      <p:sp>
        <p:nvSpPr>
          <p:cNvPr id="3" name="Text Placeholder 2">
            <a:extLst>
              <a:ext uri="{FF2B5EF4-FFF2-40B4-BE49-F238E27FC236}">
                <a16:creationId xmlns:a16="http://schemas.microsoft.com/office/drawing/2014/main" id="{B8793AAF-8BB5-B72A-A564-B1422766DAAC}"/>
              </a:ext>
            </a:extLst>
          </p:cNvPr>
          <p:cNvSpPr>
            <a:spLocks noGrp="1"/>
          </p:cNvSpPr>
          <p:nvPr>
            <p:ph type="body" idx="1"/>
          </p:nvPr>
        </p:nvSpPr>
        <p:spPr/>
        <p:txBody>
          <a:bodyPr/>
          <a:lstStyle/>
          <a:p>
            <a:endParaRPr lang="en-GB" dirty="0"/>
          </a:p>
        </p:txBody>
      </p:sp>
      <p:pic>
        <p:nvPicPr>
          <p:cNvPr id="5" name="Picture 4" descr="A screenshot of a child holding a football ball&#10;&#10;Description automatically generated">
            <a:extLst>
              <a:ext uri="{FF2B5EF4-FFF2-40B4-BE49-F238E27FC236}">
                <a16:creationId xmlns:a16="http://schemas.microsoft.com/office/drawing/2014/main" id="{0B610C7E-C7E1-9F41-8F1B-D3F1B82A7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42656" y="1415144"/>
            <a:ext cx="3840763" cy="4257232"/>
          </a:xfrm>
          <a:prstGeom prst="rect">
            <a:avLst/>
          </a:prstGeom>
        </p:spPr>
      </p:pic>
    </p:spTree>
    <p:extLst>
      <p:ext uri="{BB962C8B-B14F-4D97-AF65-F5344CB8AC3E}">
        <p14:creationId xmlns:p14="http://schemas.microsoft.com/office/powerpoint/2010/main" val="139061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F0F5-A30A-AA8A-AC37-0C1738F45A59}"/>
              </a:ext>
            </a:extLst>
          </p:cNvPr>
          <p:cNvSpPr>
            <a:spLocks noGrp="1"/>
          </p:cNvSpPr>
          <p:nvPr>
            <p:ph type="title"/>
          </p:nvPr>
        </p:nvSpPr>
        <p:spPr>
          <a:xfrm>
            <a:off x="1855806" y="256321"/>
            <a:ext cx="3401456" cy="626714"/>
          </a:xfrm>
        </p:spPr>
        <p:txBody>
          <a:bodyPr>
            <a:normAutofit/>
          </a:bodyPr>
          <a:lstStyle/>
          <a:p>
            <a:r>
              <a:rPr lang="en-GB" dirty="0">
                <a:solidFill>
                  <a:srgbClr val="20AB45"/>
                </a:solidFill>
              </a:rPr>
              <a:t>NENC Context </a:t>
            </a:r>
          </a:p>
        </p:txBody>
      </p:sp>
      <p:sp>
        <p:nvSpPr>
          <p:cNvPr id="3" name="Content Placeholder 2">
            <a:extLst>
              <a:ext uri="{FF2B5EF4-FFF2-40B4-BE49-F238E27FC236}">
                <a16:creationId xmlns:a16="http://schemas.microsoft.com/office/drawing/2014/main" id="{355ACF74-A723-B83A-D58F-904E3D339F7C}"/>
              </a:ext>
            </a:extLst>
          </p:cNvPr>
          <p:cNvSpPr>
            <a:spLocks noGrp="1"/>
          </p:cNvSpPr>
          <p:nvPr>
            <p:ph sz="quarter" idx="10"/>
          </p:nvPr>
        </p:nvSpPr>
        <p:spPr>
          <a:xfrm>
            <a:off x="1855806" y="777606"/>
            <a:ext cx="5078934" cy="2230092"/>
          </a:xfrm>
        </p:spPr>
        <p:txBody>
          <a:bodyPr>
            <a:noAutofit/>
          </a:bodyPr>
          <a:lstStyle/>
          <a:p>
            <a:r>
              <a:rPr lang="en-GB" sz="1600" dirty="0"/>
              <a:t>Children are c. 20% of our population (</a:t>
            </a:r>
            <a:r>
              <a:rPr lang="en-GB" sz="1600" i="1" dirty="0"/>
              <a:t>100% future</a:t>
            </a:r>
            <a:r>
              <a:rPr lang="en-GB" sz="1600" dirty="0"/>
              <a:t>)</a:t>
            </a:r>
          </a:p>
          <a:p>
            <a:r>
              <a:rPr lang="en-GB" sz="1600" dirty="0"/>
              <a:t>Highest levels of child poverty in England</a:t>
            </a:r>
          </a:p>
          <a:p>
            <a:r>
              <a:rPr lang="en-GB" sz="1600" dirty="0"/>
              <a:t>Reduced resource and capacity across healthcare workforce</a:t>
            </a:r>
          </a:p>
          <a:p>
            <a:r>
              <a:rPr lang="en-GB" sz="1600" dirty="0"/>
              <a:t>Highest rates of childhood obesity in England</a:t>
            </a:r>
          </a:p>
          <a:p>
            <a:r>
              <a:rPr lang="en-GB" sz="1600" dirty="0"/>
              <a:t>Highest rates of A&amp;E attendances for 0–4-year-olds in England </a:t>
            </a:r>
            <a:r>
              <a:rPr lang="en-GB" sz="1600" i="1" dirty="0"/>
              <a:t>22/23 </a:t>
            </a:r>
          </a:p>
          <a:p>
            <a:r>
              <a:rPr lang="en-GB" sz="1600" dirty="0"/>
              <a:t>Highest rates of asthma admission  </a:t>
            </a:r>
          </a:p>
          <a:p>
            <a:r>
              <a:rPr lang="en-GB" sz="1600" dirty="0"/>
              <a:t>Impact of pandemic </a:t>
            </a:r>
          </a:p>
          <a:p>
            <a:r>
              <a:rPr lang="en-GB" sz="1600" i="1" dirty="0"/>
              <a:t>Equality Act </a:t>
            </a:r>
            <a:r>
              <a:rPr lang="en-GB" sz="1600" dirty="0"/>
              <a:t>- legal duty for programmes and organisations to make explicit consideration to age</a:t>
            </a:r>
          </a:p>
          <a:p>
            <a:endParaRPr lang="en-GB" sz="1050" dirty="0"/>
          </a:p>
          <a:p>
            <a:endParaRPr lang="en-GB" sz="1013" dirty="0"/>
          </a:p>
        </p:txBody>
      </p:sp>
      <p:pic>
        <p:nvPicPr>
          <p:cNvPr id="5" name="Picture 4">
            <a:extLst>
              <a:ext uri="{FF2B5EF4-FFF2-40B4-BE49-F238E27FC236}">
                <a16:creationId xmlns:a16="http://schemas.microsoft.com/office/drawing/2014/main" id="{D21F4C09-F02A-5182-2B5E-CDB5C5B3AF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4629" y="3231441"/>
            <a:ext cx="3196792" cy="2979359"/>
          </a:xfrm>
          <a:prstGeom prst="rect">
            <a:avLst/>
          </a:prstGeom>
        </p:spPr>
      </p:pic>
      <p:pic>
        <p:nvPicPr>
          <p:cNvPr id="7" name="Picture 6">
            <a:extLst>
              <a:ext uri="{FF2B5EF4-FFF2-40B4-BE49-F238E27FC236}">
                <a16:creationId xmlns:a16="http://schemas.microsoft.com/office/drawing/2014/main" id="{6212EF52-26B9-8089-E6A0-F49DE0CFA8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25379" y="569678"/>
            <a:ext cx="3196793" cy="2438020"/>
          </a:xfrm>
          <a:prstGeom prst="rect">
            <a:avLst/>
          </a:prstGeom>
        </p:spPr>
      </p:pic>
      <p:sp>
        <p:nvSpPr>
          <p:cNvPr id="8" name="TextBox 7">
            <a:extLst>
              <a:ext uri="{FF2B5EF4-FFF2-40B4-BE49-F238E27FC236}">
                <a16:creationId xmlns:a16="http://schemas.microsoft.com/office/drawing/2014/main" id="{8835330D-C3FB-9255-A36A-C2F983F55FCD}"/>
              </a:ext>
            </a:extLst>
          </p:cNvPr>
          <p:cNvSpPr txBox="1"/>
          <p:nvPr/>
        </p:nvSpPr>
        <p:spPr>
          <a:xfrm>
            <a:off x="1688124" y="4057040"/>
            <a:ext cx="5470769" cy="2031325"/>
          </a:xfrm>
          <a:prstGeom prst="rect">
            <a:avLst/>
          </a:prstGeom>
          <a:solidFill>
            <a:schemeClr val="tx1"/>
          </a:solidFill>
        </p:spPr>
        <p:txBody>
          <a:bodyPr wrap="square" rtlCol="0">
            <a:spAutoFit/>
          </a:bodyPr>
          <a:lstStyle/>
          <a:p>
            <a:pPr marL="342900" marR="0" lvl="1" indent="0" algn="l" defTabSz="51435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0AB45"/>
                </a:solidFill>
                <a:effectLst/>
                <a:uLnTx/>
                <a:uFillTx/>
                <a:latin typeface="Arial Black" panose="020B0A04020102020204" pitchFamily="34" charset="0"/>
                <a:ea typeface="+mn-ea"/>
                <a:cs typeface="+mn-cs"/>
              </a:rPr>
              <a:t>Overcoming Challenges</a:t>
            </a:r>
          </a:p>
          <a:p>
            <a:pPr marL="342900" marR="0" lvl="1" indent="0" algn="l" defTabSz="51435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0AB45"/>
              </a:solidFill>
              <a:effectLst/>
              <a:uLnTx/>
              <a:uFillTx/>
              <a:latin typeface="Arial Black" panose="020B0A04020102020204" pitchFamily="34" charset="0"/>
              <a:ea typeface="+mn-ea"/>
              <a:cs typeface="+mn-cs"/>
            </a:endParaRPr>
          </a:p>
          <a:p>
            <a:pPr marL="503635" marR="0" lvl="1" indent="-160735"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Collaborative approaches with VCSE and Education to ensure reach into our most under-served communities </a:t>
            </a:r>
          </a:p>
          <a:p>
            <a:pPr marL="503635" marR="0" lvl="1" indent="-160735"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Effectively using data to target high prevalence areas to maximise resources effectively </a:t>
            </a:r>
          </a:p>
          <a:p>
            <a:pPr marL="503635" marR="0" lvl="1" indent="-160735"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System wide engagement to establish strong mutually beneficial relationships</a:t>
            </a:r>
          </a:p>
          <a:p>
            <a:pPr marL="503635" marR="0" lvl="1" indent="-160735"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Upskilling front line workforce </a:t>
            </a:r>
          </a:p>
        </p:txBody>
      </p:sp>
    </p:spTree>
    <p:extLst>
      <p:ext uri="{BB962C8B-B14F-4D97-AF65-F5344CB8AC3E}">
        <p14:creationId xmlns:p14="http://schemas.microsoft.com/office/powerpoint/2010/main" val="410539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web page&#10;&#10;Description automatically generated">
            <a:extLst>
              <a:ext uri="{FF2B5EF4-FFF2-40B4-BE49-F238E27FC236}">
                <a16:creationId xmlns:a16="http://schemas.microsoft.com/office/drawing/2014/main" id="{9FCBB23F-1349-2178-D9D9-B66C724E1F4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83206" y="68263"/>
            <a:ext cx="9025587" cy="6340475"/>
          </a:xfrm>
          <a:noFill/>
        </p:spPr>
      </p:pic>
    </p:spTree>
    <p:extLst>
      <p:ext uri="{BB962C8B-B14F-4D97-AF65-F5344CB8AC3E}">
        <p14:creationId xmlns:p14="http://schemas.microsoft.com/office/powerpoint/2010/main" val="410714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page with text&#10;&#10;Description automatically generated">
            <a:extLst>
              <a:ext uri="{FF2B5EF4-FFF2-40B4-BE49-F238E27FC236}">
                <a16:creationId xmlns:a16="http://schemas.microsoft.com/office/drawing/2014/main" id="{95CDBD3D-774B-5A23-4AB6-B3D723D4A65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547257" y="153637"/>
            <a:ext cx="6901542" cy="6264300"/>
          </a:xfrm>
          <a:prstGeom prst="rect">
            <a:avLst/>
          </a:prstGeom>
          <a:noFill/>
        </p:spPr>
      </p:pic>
    </p:spTree>
    <p:extLst>
      <p:ext uri="{BB962C8B-B14F-4D97-AF65-F5344CB8AC3E}">
        <p14:creationId xmlns:p14="http://schemas.microsoft.com/office/powerpoint/2010/main" val="26510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een screen with white text&#10;&#10;Description automatically generated">
            <a:extLst>
              <a:ext uri="{FF2B5EF4-FFF2-40B4-BE49-F238E27FC236}">
                <a16:creationId xmlns:a16="http://schemas.microsoft.com/office/drawing/2014/main" id="{45EA33D4-BC70-9D88-C302-8ECA66885B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308" y="639785"/>
            <a:ext cx="7161384" cy="5578430"/>
          </a:xfrm>
        </p:spPr>
      </p:pic>
    </p:spTree>
    <p:extLst>
      <p:ext uri="{BB962C8B-B14F-4D97-AF65-F5344CB8AC3E}">
        <p14:creationId xmlns:p14="http://schemas.microsoft.com/office/powerpoint/2010/main" val="244301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 page&#10;&#10;Description automatically generated">
            <a:extLst>
              <a:ext uri="{FF2B5EF4-FFF2-40B4-BE49-F238E27FC236}">
                <a16:creationId xmlns:a16="http://schemas.microsoft.com/office/drawing/2014/main" id="{BAE66A7B-C534-0FA4-2B43-952044D27D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362" y="68263"/>
            <a:ext cx="7351275" cy="6340475"/>
          </a:xfrm>
          <a:prstGeom prst="rect">
            <a:avLst/>
          </a:prstGeom>
          <a:noFill/>
        </p:spPr>
      </p:pic>
    </p:spTree>
    <p:extLst>
      <p:ext uri="{BB962C8B-B14F-4D97-AF65-F5344CB8AC3E}">
        <p14:creationId xmlns:p14="http://schemas.microsoft.com/office/powerpoint/2010/main" val="1046548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C25-A901-D4A6-1EF6-00234365BF19}"/>
              </a:ext>
            </a:extLst>
          </p:cNvPr>
          <p:cNvSpPr>
            <a:spLocks noGrp="1"/>
          </p:cNvSpPr>
          <p:nvPr>
            <p:ph type="title"/>
          </p:nvPr>
        </p:nvSpPr>
        <p:spPr/>
        <p:txBody>
          <a:bodyPr/>
          <a:lstStyle/>
          <a:p>
            <a:r>
              <a:rPr lang="en-GB" dirty="0"/>
              <a:t>Eye injuries</a:t>
            </a:r>
          </a:p>
        </p:txBody>
      </p:sp>
      <p:sp>
        <p:nvSpPr>
          <p:cNvPr id="3" name="Text Placeholder 2">
            <a:extLst>
              <a:ext uri="{FF2B5EF4-FFF2-40B4-BE49-F238E27FC236}">
                <a16:creationId xmlns:a16="http://schemas.microsoft.com/office/drawing/2014/main" id="{475F45D5-5EC9-DC6B-DEAF-5AFF1CFA53CF}"/>
              </a:ext>
            </a:extLst>
          </p:cNvPr>
          <p:cNvSpPr>
            <a:spLocks noGrp="1"/>
          </p:cNvSpPr>
          <p:nvPr>
            <p:ph type="body" idx="1"/>
          </p:nvPr>
        </p:nvSpPr>
        <p:spPr>
          <a:xfrm>
            <a:off x="685800" y="823508"/>
            <a:ext cx="10820400" cy="7133950"/>
          </a:xfrm>
        </p:spPr>
        <p:txBody>
          <a:bodyPr>
            <a:noAutofit/>
          </a:bodyPr>
          <a:lstStyle/>
          <a:p>
            <a:r>
              <a:rPr lang="en-GB" b="1" dirty="0"/>
              <a:t>How can you care for eye injuries at home?</a:t>
            </a:r>
          </a:p>
          <a:p>
            <a:pPr marL="285750" indent="-285750">
              <a:buFont typeface="Arial" panose="020B0604020202020204" pitchFamily="34" charset="0"/>
              <a:buChar char="•"/>
            </a:pPr>
            <a:r>
              <a:rPr lang="en-GB" dirty="0"/>
              <a:t>Wash out the affected eye  If the eye has been exposed to chemicals or fine particles</a:t>
            </a:r>
          </a:p>
          <a:p>
            <a:r>
              <a:rPr lang="en-GB" dirty="0"/>
              <a:t>(Avoid if injury involved significant force or you can see any cuts to the eye itself)</a:t>
            </a:r>
          </a:p>
          <a:p>
            <a:pPr marL="285750" indent="-285750">
              <a:buFont typeface="Arial" panose="020B0604020202020204" pitchFamily="34" charset="0"/>
              <a:buChar char="•"/>
            </a:pPr>
            <a:r>
              <a:rPr lang="en-GB" dirty="0"/>
              <a:t>Use clean water (not hot) – this can be from a tap, shower, or bottled water</a:t>
            </a:r>
          </a:p>
          <a:p>
            <a:pPr marL="285750" indent="-285750">
              <a:buFont typeface="Arial" panose="020B0604020202020204" pitchFamily="34" charset="0"/>
              <a:buChar char="•"/>
            </a:pPr>
            <a:r>
              <a:rPr lang="en-GB" dirty="0"/>
              <a:t>Hold the eye open</a:t>
            </a:r>
          </a:p>
          <a:p>
            <a:pPr marL="285750" indent="-285750">
              <a:buFont typeface="Arial" panose="020B0604020202020204" pitchFamily="34" charset="0"/>
              <a:buChar char="•"/>
            </a:pPr>
            <a:r>
              <a:rPr lang="en-GB" dirty="0"/>
              <a:t>Run lots of water over the eyeball for at least 20 minutes</a:t>
            </a:r>
          </a:p>
          <a:p>
            <a:pPr marL="285750" indent="-285750">
              <a:buFont typeface="Arial" panose="020B0604020202020204" pitchFamily="34" charset="0"/>
              <a:buChar char="•"/>
            </a:pPr>
            <a:r>
              <a:rPr lang="en-GB" dirty="0"/>
              <a:t>Pain relief</a:t>
            </a:r>
          </a:p>
          <a:p>
            <a:pPr marL="285750" indent="-285750">
              <a:buFont typeface="Arial" panose="020B0604020202020204" pitchFamily="34" charset="0"/>
              <a:buChar char="•"/>
            </a:pPr>
            <a:r>
              <a:rPr lang="en-GB" dirty="0"/>
              <a:t>Lightly cover the eye to prevent your child from rubbing it</a:t>
            </a:r>
          </a:p>
          <a:p>
            <a:endParaRPr lang="en-GB" dirty="0"/>
          </a:p>
          <a:p>
            <a:r>
              <a:rPr lang="en-GB" b="1" dirty="0"/>
              <a:t>Think prevention</a:t>
            </a:r>
          </a:p>
          <a:p>
            <a:pPr marL="285750" indent="-285750">
              <a:buFont typeface="Arial" panose="020B0604020202020204" pitchFamily="34" charset="0"/>
              <a:buChar char="•"/>
            </a:pPr>
            <a:r>
              <a:rPr lang="en-GB" dirty="0"/>
              <a:t>Children who play sports should wear protective goggles or unbreakable glasses as needed.</a:t>
            </a:r>
          </a:p>
          <a:p>
            <a:pPr marL="285750" indent="-285750">
              <a:buFont typeface="Arial" panose="020B0604020202020204" pitchFamily="34" charset="0"/>
              <a:buChar char="•"/>
            </a:pPr>
            <a:r>
              <a:rPr lang="en-GB" dirty="0"/>
              <a:t>Keep chemicals and other hazardous objects/products out of reach of children.</a:t>
            </a:r>
          </a:p>
          <a:p>
            <a:pPr marL="285750" indent="-285750">
              <a:buFont typeface="Arial" panose="020B0604020202020204" pitchFamily="34" charset="0"/>
              <a:buChar char="•"/>
            </a:pPr>
            <a:r>
              <a:rPr lang="en-GB" dirty="0"/>
              <a:t>Supervise your child when they are playing with toys or Nerf guns.</a:t>
            </a:r>
          </a:p>
          <a:p>
            <a:pPr marL="285750" indent="-285750">
              <a:buFont typeface="Arial" panose="020B0604020202020204" pitchFamily="34" charset="0"/>
              <a:buChar char="•"/>
            </a:pPr>
            <a:r>
              <a:rPr lang="en-GB" dirty="0"/>
              <a:t>Make sure your child has age-appropriate toys.</a:t>
            </a:r>
          </a:p>
          <a:p>
            <a:pPr marL="285750" indent="-285750">
              <a:buFont typeface="Arial" panose="020B0604020202020204" pitchFamily="34" charset="0"/>
              <a:buChar char="•"/>
            </a:pPr>
            <a:r>
              <a:rPr lang="en-GB" dirty="0"/>
              <a:t>Make sure all safety equipment meets national standards.</a:t>
            </a:r>
          </a:p>
          <a:p>
            <a:pPr marL="285750" indent="-285750">
              <a:buFont typeface="Arial" panose="020B0604020202020204" pitchFamily="34" charset="0"/>
              <a:buChar char="•"/>
            </a:pPr>
            <a:r>
              <a:rPr lang="en-GB" dirty="0"/>
              <a:t>Be wary of dogs that are not known to you.</a:t>
            </a:r>
          </a:p>
        </p:txBody>
      </p:sp>
    </p:spTree>
    <p:extLst>
      <p:ext uri="{BB962C8B-B14F-4D97-AF65-F5344CB8AC3E}">
        <p14:creationId xmlns:p14="http://schemas.microsoft.com/office/powerpoint/2010/main" val="201677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90E0-7E39-52DB-4CD1-6EF079C250DC}"/>
              </a:ext>
            </a:extLst>
          </p:cNvPr>
          <p:cNvSpPr>
            <a:spLocks noGrp="1"/>
          </p:cNvSpPr>
          <p:nvPr>
            <p:ph type="title"/>
          </p:nvPr>
        </p:nvSpPr>
        <p:spPr>
          <a:xfrm>
            <a:off x="1390655" y="934271"/>
            <a:ext cx="9410700" cy="574516"/>
          </a:xfrm>
        </p:spPr>
        <p:txBody>
          <a:bodyPr anchor="t">
            <a:normAutofit/>
          </a:bodyPr>
          <a:lstStyle/>
          <a:p>
            <a:r>
              <a:rPr lang="en-GB" dirty="0">
                <a:solidFill>
                  <a:schemeClr val="accent6"/>
                </a:solidFill>
              </a:rPr>
              <a:t>Puberty</a:t>
            </a:r>
          </a:p>
        </p:txBody>
      </p:sp>
      <p:pic>
        <p:nvPicPr>
          <p:cNvPr id="5" name="Picture 4" descr="A close-up of two women&#10;&#10;Description automatically generated">
            <a:extLst>
              <a:ext uri="{FF2B5EF4-FFF2-40B4-BE49-F238E27FC236}">
                <a16:creationId xmlns:a16="http://schemas.microsoft.com/office/drawing/2014/main" id="{AC176E4F-59CD-5752-49AF-8FA2AD81FD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90654" y="1604435"/>
            <a:ext cx="9410700" cy="4800897"/>
          </a:xfrm>
          <a:prstGeom prst="rect">
            <a:avLst/>
          </a:prstGeom>
          <a:noFill/>
        </p:spPr>
      </p:pic>
    </p:spTree>
    <p:extLst>
      <p:ext uri="{BB962C8B-B14F-4D97-AF65-F5344CB8AC3E}">
        <p14:creationId xmlns:p14="http://schemas.microsoft.com/office/powerpoint/2010/main" val="32949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FF94F9-C6C8-7BB8-85FB-DF1C9BEA16B0}"/>
              </a:ext>
            </a:extLst>
          </p:cNvPr>
          <p:cNvSpPr>
            <a:spLocks noGrp="1"/>
          </p:cNvSpPr>
          <p:nvPr>
            <p:ph type="title"/>
          </p:nvPr>
        </p:nvSpPr>
        <p:spPr>
          <a:xfrm>
            <a:off x="1390655" y="934271"/>
            <a:ext cx="9410700" cy="574516"/>
          </a:xfrm>
        </p:spPr>
        <p:txBody>
          <a:bodyPr/>
          <a:lstStyle/>
          <a:p>
            <a:endParaRPr lang="en-US"/>
          </a:p>
        </p:txBody>
      </p:sp>
      <p:pic>
        <p:nvPicPr>
          <p:cNvPr id="5" name="Picture 4" descr="A diagram of different types of female body parts&#10;&#10;Description automatically generated">
            <a:extLst>
              <a:ext uri="{FF2B5EF4-FFF2-40B4-BE49-F238E27FC236}">
                <a16:creationId xmlns:a16="http://schemas.microsoft.com/office/drawing/2014/main" id="{678259BC-E80F-0D4D-58B0-775C6267762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90654" y="1604435"/>
            <a:ext cx="9410700" cy="4800897"/>
          </a:xfrm>
          <a:prstGeom prst="rect">
            <a:avLst/>
          </a:prstGeom>
          <a:noFill/>
        </p:spPr>
      </p:pic>
    </p:spTree>
    <p:extLst>
      <p:ext uri="{BB962C8B-B14F-4D97-AF65-F5344CB8AC3E}">
        <p14:creationId xmlns:p14="http://schemas.microsoft.com/office/powerpoint/2010/main" val="254722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425A2B8-983B-734B-41CC-CA774F33CFB5}"/>
              </a:ext>
            </a:extLst>
          </p:cNvPr>
          <p:cNvSpPr>
            <a:spLocks noGrp="1"/>
          </p:cNvSpPr>
          <p:nvPr>
            <p:ph type="title"/>
          </p:nvPr>
        </p:nvSpPr>
        <p:spPr>
          <a:xfrm>
            <a:off x="1390655" y="934271"/>
            <a:ext cx="9410700" cy="574516"/>
          </a:xfrm>
        </p:spPr>
        <p:txBody>
          <a:bodyPr/>
          <a:lstStyle/>
          <a:p>
            <a:r>
              <a:rPr lang="en-US" dirty="0"/>
              <a:t>Size Matters</a:t>
            </a:r>
          </a:p>
        </p:txBody>
      </p:sp>
      <p:pic>
        <p:nvPicPr>
          <p:cNvPr id="5" name="Picture 4" descr="A bag with colorful eggs and numbers&#10;&#10;Description automatically generated with medium confidence">
            <a:extLst>
              <a:ext uri="{FF2B5EF4-FFF2-40B4-BE49-F238E27FC236}">
                <a16:creationId xmlns:a16="http://schemas.microsoft.com/office/drawing/2014/main" id="{01B38D1D-A696-7446-F14C-D7314D1D4B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26862" y="1637093"/>
            <a:ext cx="6155989" cy="4580551"/>
          </a:xfrm>
          <a:prstGeom prst="rect">
            <a:avLst/>
          </a:prstGeom>
          <a:noFill/>
        </p:spPr>
      </p:pic>
    </p:spTree>
    <p:extLst>
      <p:ext uri="{BB962C8B-B14F-4D97-AF65-F5344CB8AC3E}">
        <p14:creationId xmlns:p14="http://schemas.microsoft.com/office/powerpoint/2010/main" val="292798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DC35-A896-28C8-E8D2-99EB96E80AB3}"/>
              </a:ext>
            </a:extLst>
          </p:cNvPr>
          <p:cNvSpPr>
            <a:spLocks noGrp="1"/>
          </p:cNvSpPr>
          <p:nvPr>
            <p:ph type="title"/>
          </p:nvPr>
        </p:nvSpPr>
        <p:spPr/>
        <p:txBody>
          <a:bodyPr/>
          <a:lstStyle/>
          <a:p>
            <a:r>
              <a:rPr lang="en-GB" dirty="0"/>
              <a:t>The first sign of puberty</a:t>
            </a:r>
          </a:p>
        </p:txBody>
      </p:sp>
      <p:sp>
        <p:nvSpPr>
          <p:cNvPr id="3" name="Text Placeholder 2">
            <a:extLst>
              <a:ext uri="{FF2B5EF4-FFF2-40B4-BE49-F238E27FC236}">
                <a16:creationId xmlns:a16="http://schemas.microsoft.com/office/drawing/2014/main" id="{2B5EA38A-E109-F6B7-E361-67D5F34D38EB}"/>
              </a:ext>
            </a:extLst>
          </p:cNvPr>
          <p:cNvSpPr>
            <a:spLocks noGrp="1"/>
          </p:cNvSpPr>
          <p:nvPr>
            <p:ph type="body" idx="1"/>
          </p:nvPr>
        </p:nvSpPr>
        <p:spPr>
          <a:xfrm>
            <a:off x="663787" y="994410"/>
            <a:ext cx="10842413" cy="4786631"/>
          </a:xfrm>
        </p:spPr>
        <p:txBody>
          <a:bodyPr>
            <a:normAutofit/>
          </a:bodyPr>
          <a:lstStyle/>
          <a:p>
            <a:r>
              <a:rPr lang="en-GB" b="1" dirty="0">
                <a:solidFill>
                  <a:srgbClr val="0070C0"/>
                </a:solidFill>
              </a:rPr>
              <a:t>In boys,</a:t>
            </a:r>
          </a:p>
          <a:p>
            <a:pPr marL="285750" indent="-285750">
              <a:buFont typeface="Arial" panose="020B0604020202020204" pitchFamily="34" charset="0"/>
              <a:buChar char="•"/>
            </a:pPr>
            <a:r>
              <a:rPr lang="en-GB" dirty="0"/>
              <a:t> is an increase in the size of the testes to ≥4mls. </a:t>
            </a:r>
          </a:p>
          <a:p>
            <a:pPr marL="285750" indent="-285750">
              <a:buFont typeface="Arial" panose="020B0604020202020204" pitchFamily="34" charset="0"/>
              <a:buChar char="•"/>
            </a:pPr>
            <a:r>
              <a:rPr lang="en-GB" dirty="0"/>
              <a:t>This is followed by an increase in penile size and pubic hair development. </a:t>
            </a:r>
          </a:p>
          <a:p>
            <a:pPr marL="285750" indent="-285750">
              <a:buFont typeface="Arial" panose="020B0604020202020204" pitchFamily="34" charset="0"/>
              <a:buChar char="•"/>
            </a:pPr>
            <a:r>
              <a:rPr lang="en-GB" dirty="0"/>
              <a:t>The growth spurt associated with male puberty is later than in females and usually starts about 1 year after puberty begins</a:t>
            </a:r>
          </a:p>
          <a:p>
            <a:endParaRPr lang="en-GB" dirty="0"/>
          </a:p>
          <a:p>
            <a:r>
              <a:rPr lang="en-GB" dirty="0">
                <a:solidFill>
                  <a:srgbClr val="FF33CC"/>
                </a:solidFill>
              </a:rPr>
              <a:t>In girls, </a:t>
            </a:r>
          </a:p>
          <a:p>
            <a:pPr marL="285750" indent="-285750">
              <a:buFont typeface="Arial" panose="020B0604020202020204" pitchFamily="34" charset="0"/>
              <a:buChar char="•"/>
            </a:pPr>
            <a:r>
              <a:rPr lang="en-GB" dirty="0"/>
              <a:t>breast bud development, </a:t>
            </a:r>
          </a:p>
          <a:p>
            <a:pPr marL="285750" indent="-285750">
              <a:buFont typeface="Arial" panose="020B0604020202020204" pitchFamily="34" charset="0"/>
              <a:buChar char="•"/>
            </a:pPr>
            <a:r>
              <a:rPr lang="en-GB" dirty="0"/>
              <a:t>with pubic hair development beginning at around the same time. </a:t>
            </a:r>
          </a:p>
          <a:p>
            <a:pPr marL="285750" indent="-285750">
              <a:buFont typeface="Arial" panose="020B0604020202020204" pitchFamily="34" charset="0"/>
              <a:buChar char="•"/>
            </a:pPr>
            <a:r>
              <a:rPr lang="en-GB" dirty="0"/>
              <a:t>The growth spurt in girls occurs early in puberty.</a:t>
            </a:r>
          </a:p>
          <a:p>
            <a:pPr marL="285750" indent="-285750">
              <a:buFont typeface="Arial" panose="020B0604020202020204" pitchFamily="34" charset="0"/>
              <a:buChar char="•"/>
            </a:pPr>
            <a:r>
              <a:rPr lang="en-GB" dirty="0"/>
              <a:t> The average onset of menarche is 13 years, </a:t>
            </a:r>
          </a:p>
          <a:p>
            <a:endParaRPr lang="en-GB" dirty="0"/>
          </a:p>
          <a:p>
            <a:r>
              <a:rPr lang="en-GB" dirty="0"/>
              <a:t>Pubic hair can develop before the onset of puberty in boys and girls </a:t>
            </a:r>
          </a:p>
          <a:p>
            <a:r>
              <a:rPr lang="en-GB" dirty="0"/>
              <a:t>because of adrenal androgen generation which typically starts prior to pubertal onset. </a:t>
            </a:r>
          </a:p>
          <a:p>
            <a:endParaRPr lang="en-GB" dirty="0"/>
          </a:p>
        </p:txBody>
      </p:sp>
    </p:spTree>
    <p:extLst>
      <p:ext uri="{BB962C8B-B14F-4D97-AF65-F5344CB8AC3E}">
        <p14:creationId xmlns:p14="http://schemas.microsoft.com/office/powerpoint/2010/main" val="371120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DDDE-9058-7B2E-C40A-53D26D05F0CD}"/>
              </a:ext>
            </a:extLst>
          </p:cNvPr>
          <p:cNvSpPr>
            <a:spLocks noGrp="1"/>
          </p:cNvSpPr>
          <p:nvPr>
            <p:ph type="title"/>
          </p:nvPr>
        </p:nvSpPr>
        <p:spPr/>
        <p:txBody>
          <a:bodyPr/>
          <a:lstStyle/>
          <a:p>
            <a:r>
              <a:rPr lang="en-GB" dirty="0"/>
              <a:t>Puberty – it’s too late!</a:t>
            </a:r>
          </a:p>
        </p:txBody>
      </p:sp>
      <p:sp>
        <p:nvSpPr>
          <p:cNvPr id="3" name="Text Placeholder 2">
            <a:extLst>
              <a:ext uri="{FF2B5EF4-FFF2-40B4-BE49-F238E27FC236}">
                <a16:creationId xmlns:a16="http://schemas.microsoft.com/office/drawing/2014/main" id="{4130E074-9439-ECBF-BE01-9F1DD62B2AB6}"/>
              </a:ext>
            </a:extLst>
          </p:cNvPr>
          <p:cNvSpPr>
            <a:spLocks noGrp="1"/>
          </p:cNvSpPr>
          <p:nvPr>
            <p:ph type="body" idx="1"/>
          </p:nvPr>
        </p:nvSpPr>
        <p:spPr/>
        <p:txBody>
          <a:bodyPr/>
          <a:lstStyle/>
          <a:p>
            <a:endParaRPr lang="en-GB" dirty="0"/>
          </a:p>
        </p:txBody>
      </p:sp>
      <p:pic>
        <p:nvPicPr>
          <p:cNvPr id="7" name="Picture 6" descr="A child sitting in a green hoodie holding a game controller&#10;&#10;Description automatically generated">
            <a:extLst>
              <a:ext uri="{FF2B5EF4-FFF2-40B4-BE49-F238E27FC236}">
                <a16:creationId xmlns:a16="http://schemas.microsoft.com/office/drawing/2014/main" id="{958439E2-7E86-87B4-15BB-F02753CEA9E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60371" y="1049764"/>
            <a:ext cx="3701143" cy="5425849"/>
          </a:xfrm>
          <a:prstGeom prst="rect">
            <a:avLst/>
          </a:prstGeom>
        </p:spPr>
      </p:pic>
    </p:spTree>
    <p:extLst>
      <p:ext uri="{BB962C8B-B14F-4D97-AF65-F5344CB8AC3E}">
        <p14:creationId xmlns:p14="http://schemas.microsoft.com/office/powerpoint/2010/main" val="165552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92351-2486-16B9-C512-7EB20DB691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78871" y="1628776"/>
            <a:ext cx="3534805" cy="3981487"/>
          </a:xfrm>
          <a:prstGeom prst="rect">
            <a:avLst/>
          </a:prstGeom>
        </p:spPr>
      </p:pic>
      <p:sp>
        <p:nvSpPr>
          <p:cNvPr id="2" name="Title 1">
            <a:extLst>
              <a:ext uri="{FF2B5EF4-FFF2-40B4-BE49-F238E27FC236}">
                <a16:creationId xmlns:a16="http://schemas.microsoft.com/office/drawing/2014/main" id="{F18F0EE6-6258-5597-13B8-8B3C260D62DE}"/>
              </a:ext>
            </a:extLst>
          </p:cNvPr>
          <p:cNvSpPr>
            <a:spLocks noGrp="1"/>
          </p:cNvSpPr>
          <p:nvPr>
            <p:ph type="title"/>
          </p:nvPr>
        </p:nvSpPr>
        <p:spPr>
          <a:xfrm>
            <a:off x="1678327" y="1092387"/>
            <a:ext cx="8152130" cy="701720"/>
          </a:xfrm>
        </p:spPr>
        <p:txBody>
          <a:bodyPr/>
          <a:lstStyle/>
          <a:p>
            <a:r>
              <a:rPr lang="en-GB" dirty="0"/>
              <a:t>Network foundations and principles </a:t>
            </a:r>
          </a:p>
        </p:txBody>
      </p:sp>
      <p:sp>
        <p:nvSpPr>
          <p:cNvPr id="3" name="Content Placeholder 2">
            <a:extLst>
              <a:ext uri="{FF2B5EF4-FFF2-40B4-BE49-F238E27FC236}">
                <a16:creationId xmlns:a16="http://schemas.microsoft.com/office/drawing/2014/main" id="{DD9575C8-B549-0201-547F-1F33996CC330}"/>
              </a:ext>
            </a:extLst>
          </p:cNvPr>
          <p:cNvSpPr>
            <a:spLocks noGrp="1"/>
          </p:cNvSpPr>
          <p:nvPr>
            <p:ph idx="1"/>
          </p:nvPr>
        </p:nvSpPr>
        <p:spPr/>
        <p:txBody>
          <a:bodyPr>
            <a:normAutofit/>
          </a:bodyPr>
          <a:lstStyle/>
          <a:p>
            <a:pPr marL="342892" lvl="1" indent="0">
              <a:buNone/>
            </a:pPr>
            <a:endParaRPr lang="en-GB" sz="1500" dirty="0">
              <a:latin typeface="Calibri" panose="020F0502020204030204" pitchFamily="34" charset="0"/>
              <a:ea typeface="Calibri" panose="020F0502020204030204" pitchFamily="34" charset="0"/>
            </a:endParaRPr>
          </a:p>
          <a:p>
            <a:endParaRPr lang="en-GB" sz="1800" dirty="0">
              <a:latin typeface="Calibri" panose="020F0502020204030204" pitchFamily="34" charset="0"/>
              <a:ea typeface="Calibri" panose="020F0502020204030204" pitchFamily="34" charset="0"/>
            </a:endParaRPr>
          </a:p>
          <a:p>
            <a:endParaRPr lang="en-GB" sz="1800" dirty="0">
              <a:latin typeface="Calibri" panose="020F0502020204030204" pitchFamily="34" charset="0"/>
              <a:ea typeface="Calibri" panose="020F0502020204030204" pitchFamily="34" charset="0"/>
            </a:endParaRPr>
          </a:p>
          <a:p>
            <a:endParaRPr lang="en-GB" dirty="0"/>
          </a:p>
        </p:txBody>
      </p:sp>
      <p:sp>
        <p:nvSpPr>
          <p:cNvPr id="4" name="Content Placeholder 2">
            <a:extLst>
              <a:ext uri="{FF2B5EF4-FFF2-40B4-BE49-F238E27FC236}">
                <a16:creationId xmlns:a16="http://schemas.microsoft.com/office/drawing/2014/main" id="{7F5DEB67-CCC2-CD45-23DF-DDA0F65B60EC}"/>
              </a:ext>
            </a:extLst>
          </p:cNvPr>
          <p:cNvSpPr txBox="1">
            <a:spLocks/>
          </p:cNvSpPr>
          <p:nvPr/>
        </p:nvSpPr>
        <p:spPr>
          <a:xfrm>
            <a:off x="1678328" y="1908384"/>
            <a:ext cx="5085125" cy="351938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Our shared vision</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North East and North Cumbria we believe all children and young people should be given the opportunity to flourish and reach their potential, and be advantaged by organisations working together </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What did the system want us to do</a:t>
            </a: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good practice, drive work forward and connect us into experts and groups”</a:t>
            </a:r>
          </a:p>
        </p:txBody>
      </p:sp>
    </p:spTree>
    <p:extLst>
      <p:ext uri="{BB962C8B-B14F-4D97-AF65-F5344CB8AC3E}">
        <p14:creationId xmlns:p14="http://schemas.microsoft.com/office/powerpoint/2010/main" val="190062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D9CC-58E7-E8A8-5078-D056062562F8}"/>
              </a:ext>
            </a:extLst>
          </p:cNvPr>
          <p:cNvSpPr>
            <a:spLocks noGrp="1"/>
          </p:cNvSpPr>
          <p:nvPr>
            <p:ph type="title"/>
          </p:nvPr>
        </p:nvSpPr>
        <p:spPr/>
        <p:txBody>
          <a:bodyPr/>
          <a:lstStyle/>
          <a:p>
            <a:r>
              <a:rPr lang="en-GB" dirty="0"/>
              <a:t>Delayed Puberty</a:t>
            </a:r>
          </a:p>
        </p:txBody>
      </p:sp>
      <p:sp>
        <p:nvSpPr>
          <p:cNvPr id="3" name="Text Placeholder 2">
            <a:extLst>
              <a:ext uri="{FF2B5EF4-FFF2-40B4-BE49-F238E27FC236}">
                <a16:creationId xmlns:a16="http://schemas.microsoft.com/office/drawing/2014/main" id="{35A5920F-22C0-4B3F-8268-0B3291112E86}"/>
              </a:ext>
            </a:extLst>
          </p:cNvPr>
          <p:cNvSpPr>
            <a:spLocks noGrp="1"/>
          </p:cNvSpPr>
          <p:nvPr>
            <p:ph type="body" idx="1"/>
          </p:nvPr>
        </p:nvSpPr>
        <p:spPr>
          <a:xfrm>
            <a:off x="663787" y="1710578"/>
            <a:ext cx="10820400" cy="4180838"/>
          </a:xfrm>
        </p:spPr>
        <p:txBody>
          <a:bodyPr>
            <a:normAutofit/>
          </a:bodyPr>
          <a:lstStyle/>
          <a:p>
            <a:r>
              <a:rPr lang="en-GB" b="1" dirty="0"/>
              <a:t>History of presenting complaint: </a:t>
            </a:r>
          </a:p>
          <a:p>
            <a:r>
              <a:rPr lang="en-GB" dirty="0"/>
              <a:t>• Assess stage of puberty using Tanner staging criteria</a:t>
            </a:r>
          </a:p>
          <a:p>
            <a:r>
              <a:rPr lang="en-GB" dirty="0"/>
              <a:t>• has young person had a ‘growth spurt’ • </a:t>
            </a:r>
          </a:p>
          <a:p>
            <a:endParaRPr lang="en-GB" dirty="0"/>
          </a:p>
          <a:p>
            <a:r>
              <a:rPr lang="en-GB" b="1" dirty="0"/>
              <a:t>Clinical features of puberty </a:t>
            </a:r>
          </a:p>
          <a:p>
            <a:r>
              <a:rPr lang="en-GB" dirty="0"/>
              <a:t>• Recent change or excessive exercise patterns, any recent weight loss</a:t>
            </a:r>
          </a:p>
          <a:p>
            <a:r>
              <a:rPr lang="en-GB" dirty="0"/>
              <a:t> • Recent excessive tiredness / constipation/ cold intolerance / weight gain– could be suggestive of disorders such as hypothyroidism </a:t>
            </a:r>
          </a:p>
          <a:p>
            <a:r>
              <a:rPr lang="en-GB" dirty="0"/>
              <a:t>• Symptoms that could be suggestive of tumours adjacent to the H-P axis – visual problems, headaches, confusion or personality change, polydipsia / polyuria</a:t>
            </a:r>
          </a:p>
        </p:txBody>
      </p:sp>
    </p:spTree>
    <p:extLst>
      <p:ext uri="{BB962C8B-B14F-4D97-AF65-F5344CB8AC3E}">
        <p14:creationId xmlns:p14="http://schemas.microsoft.com/office/powerpoint/2010/main" val="423284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96C5-59D0-F0F2-FBB2-6651F816E21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A00C38F-60FF-6E50-F328-E43049C46721}"/>
              </a:ext>
            </a:extLst>
          </p:cNvPr>
          <p:cNvSpPr>
            <a:spLocks noGrp="1"/>
          </p:cNvSpPr>
          <p:nvPr>
            <p:ph type="body" idx="1"/>
          </p:nvPr>
        </p:nvSpPr>
        <p:spPr>
          <a:xfrm>
            <a:off x="663787" y="1520165"/>
            <a:ext cx="10842412" cy="4164114"/>
          </a:xfrm>
        </p:spPr>
        <p:txBody>
          <a:bodyPr>
            <a:normAutofit/>
          </a:bodyPr>
          <a:lstStyle/>
          <a:p>
            <a:r>
              <a:rPr lang="en-GB" sz="2400" b="1" dirty="0"/>
              <a:t>Constitutional delay of growth and puberty is common</a:t>
            </a:r>
            <a:r>
              <a:rPr lang="en-GB" sz="2400" dirty="0"/>
              <a:t>.</a:t>
            </a:r>
          </a:p>
          <a:p>
            <a:r>
              <a:rPr lang="en-GB" sz="2400" dirty="0"/>
              <a:t> It accounts for approximately 90% of cases, particularly in boys.</a:t>
            </a:r>
          </a:p>
          <a:p>
            <a:r>
              <a:rPr lang="en-GB" sz="2400" dirty="0"/>
              <a:t> It is likely to run in families, is transient, and puberty will start spontaneously.</a:t>
            </a:r>
          </a:p>
          <a:p>
            <a:endParaRPr lang="en-GB" sz="2400" b="1" dirty="0"/>
          </a:p>
          <a:p>
            <a:r>
              <a:rPr lang="en-GB" sz="2400" b="1" dirty="0"/>
              <a:t> Delayed puberty </a:t>
            </a:r>
            <a:r>
              <a:rPr lang="en-GB" sz="2400" dirty="0"/>
              <a:t>can also be caused by </a:t>
            </a:r>
          </a:p>
          <a:p>
            <a:r>
              <a:rPr lang="en-GB" sz="2400" dirty="0"/>
              <a:t>external factors, such as chronic disease, excessive exercise, malnutrition and stress. </a:t>
            </a:r>
          </a:p>
          <a:p>
            <a:r>
              <a:rPr lang="en-GB" sz="2400" dirty="0"/>
              <a:t>Other causes of delayed puberty can be grouped into central and peripheral causes:</a:t>
            </a:r>
          </a:p>
          <a:p>
            <a:endParaRPr lang="en-GB" dirty="0"/>
          </a:p>
        </p:txBody>
      </p:sp>
    </p:spTree>
    <p:extLst>
      <p:ext uri="{BB962C8B-B14F-4D97-AF65-F5344CB8AC3E}">
        <p14:creationId xmlns:p14="http://schemas.microsoft.com/office/powerpoint/2010/main" val="11379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creen shot of a diagram&#10;&#10;Description automatically generated">
            <a:extLst>
              <a:ext uri="{FF2B5EF4-FFF2-40B4-BE49-F238E27FC236}">
                <a16:creationId xmlns:a16="http://schemas.microsoft.com/office/drawing/2014/main" id="{AE7D1640-D307-93C7-7CAE-2A0EAEB492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9209" y="68263"/>
            <a:ext cx="8993581" cy="6340475"/>
          </a:xfrm>
          <a:prstGeom prst="rect">
            <a:avLst/>
          </a:prstGeom>
          <a:noFill/>
        </p:spPr>
      </p:pic>
    </p:spTree>
    <p:extLst>
      <p:ext uri="{BB962C8B-B14F-4D97-AF65-F5344CB8AC3E}">
        <p14:creationId xmlns:p14="http://schemas.microsoft.com/office/powerpoint/2010/main" val="243906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E71C-3E67-F08E-C51A-CE3B0F335E1F}"/>
              </a:ext>
            </a:extLst>
          </p:cNvPr>
          <p:cNvSpPr>
            <a:spLocks noGrp="1"/>
          </p:cNvSpPr>
          <p:nvPr>
            <p:ph type="title"/>
          </p:nvPr>
        </p:nvSpPr>
        <p:spPr/>
        <p:txBody>
          <a:bodyPr/>
          <a:lstStyle/>
          <a:p>
            <a:r>
              <a:rPr lang="en-GB" dirty="0"/>
              <a:t>Puberty - it’s too early!</a:t>
            </a:r>
          </a:p>
        </p:txBody>
      </p:sp>
      <p:sp>
        <p:nvSpPr>
          <p:cNvPr id="3" name="Text Placeholder 2">
            <a:extLst>
              <a:ext uri="{FF2B5EF4-FFF2-40B4-BE49-F238E27FC236}">
                <a16:creationId xmlns:a16="http://schemas.microsoft.com/office/drawing/2014/main" id="{A55AF909-D1CB-9A17-05CC-6E514D3D0CCE}"/>
              </a:ext>
            </a:extLst>
          </p:cNvPr>
          <p:cNvSpPr>
            <a:spLocks noGrp="1"/>
          </p:cNvSpPr>
          <p:nvPr>
            <p:ph type="body" idx="1"/>
          </p:nvPr>
        </p:nvSpPr>
        <p:spPr/>
        <p:txBody>
          <a:bodyPr/>
          <a:lstStyle/>
          <a:p>
            <a:endParaRPr lang="en-GB"/>
          </a:p>
        </p:txBody>
      </p:sp>
      <p:pic>
        <p:nvPicPr>
          <p:cNvPr id="5" name="Picture 4" descr="A child with her hands behind her head&#10;&#10;Description automatically generated">
            <a:extLst>
              <a:ext uri="{FF2B5EF4-FFF2-40B4-BE49-F238E27FC236}">
                <a16:creationId xmlns:a16="http://schemas.microsoft.com/office/drawing/2014/main" id="{AD36F6C6-4162-27C0-F403-4C95F253ED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1044" y="1156350"/>
            <a:ext cx="4301728" cy="4769857"/>
          </a:xfrm>
          <a:prstGeom prst="rect">
            <a:avLst/>
          </a:prstGeom>
        </p:spPr>
      </p:pic>
    </p:spTree>
    <p:extLst>
      <p:ext uri="{BB962C8B-B14F-4D97-AF65-F5344CB8AC3E}">
        <p14:creationId xmlns:p14="http://schemas.microsoft.com/office/powerpoint/2010/main" val="431634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90D8-6FE6-5474-7E45-8088812CF51D}"/>
              </a:ext>
            </a:extLst>
          </p:cNvPr>
          <p:cNvSpPr>
            <a:spLocks noGrp="1"/>
          </p:cNvSpPr>
          <p:nvPr>
            <p:ph type="title"/>
          </p:nvPr>
        </p:nvSpPr>
        <p:spPr/>
        <p:txBody>
          <a:bodyPr/>
          <a:lstStyle/>
          <a:p>
            <a:endParaRPr lang="en-GB"/>
          </a:p>
        </p:txBody>
      </p:sp>
      <p:pic>
        <p:nvPicPr>
          <p:cNvPr id="5" name="Content Placeholder 4" descr="A screenshot of a computer&#10;&#10;Description automatically generated">
            <a:extLst>
              <a:ext uri="{FF2B5EF4-FFF2-40B4-BE49-F238E27FC236}">
                <a16:creationId xmlns:a16="http://schemas.microsoft.com/office/drawing/2014/main" id="{79A29538-6973-618B-9871-8AFCFE7E53C6}"/>
              </a:ext>
            </a:extLst>
          </p:cNvPr>
          <p:cNvPicPr>
            <a:picLocks noGrp="1" noChangeAspect="1"/>
          </p:cNvPicPr>
          <p:nvPr>
            <p:ph sz="quarter" idx="10"/>
          </p:nvPr>
        </p:nvPicPr>
        <p:blipFill>
          <a:blip r:embed="rId2" cstate="email">
            <a:extLst>
              <a:ext uri="{28A0092B-C50C-407E-A947-70E740481C1C}">
                <a14:useLocalDpi xmlns:a14="http://schemas.microsoft.com/office/drawing/2010/main"/>
              </a:ext>
            </a:extLst>
          </a:blip>
          <a:srcRect/>
          <a:stretch/>
        </p:blipFill>
        <p:spPr>
          <a:xfrm>
            <a:off x="869616" y="0"/>
            <a:ext cx="10452767" cy="6720840"/>
          </a:xfrm>
        </p:spPr>
      </p:pic>
    </p:spTree>
    <p:extLst>
      <p:ext uri="{BB962C8B-B14F-4D97-AF65-F5344CB8AC3E}">
        <p14:creationId xmlns:p14="http://schemas.microsoft.com/office/powerpoint/2010/main" val="364620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site&#10;&#10;Description automatically generated">
            <a:extLst>
              <a:ext uri="{FF2B5EF4-FFF2-40B4-BE49-F238E27FC236}">
                <a16:creationId xmlns:a16="http://schemas.microsoft.com/office/drawing/2014/main" id="{2FE006A3-9C9C-FC90-A920-AD93C21AD5E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1166851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6C35C0C7-B4D1-7552-2738-0C2B23EE13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2768" y="0"/>
            <a:ext cx="9754577" cy="6340475"/>
          </a:xfrm>
          <a:prstGeom prst="rect">
            <a:avLst/>
          </a:prstGeom>
          <a:noFill/>
        </p:spPr>
      </p:pic>
    </p:spTree>
    <p:extLst>
      <p:ext uri="{BB962C8B-B14F-4D97-AF65-F5344CB8AC3E}">
        <p14:creationId xmlns:p14="http://schemas.microsoft.com/office/powerpoint/2010/main" val="288363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94CF-D4F0-B842-132F-A40E3DAB137B}"/>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1F73CCF4-49A1-D6A1-EAD3-62A007727BAC}"/>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D9959DDC-7D5C-DA08-5552-CF2911B0A8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0610" y="0"/>
            <a:ext cx="4850780" cy="6858000"/>
          </a:xfrm>
          <a:prstGeom prst="rect">
            <a:avLst/>
          </a:prstGeom>
        </p:spPr>
      </p:pic>
    </p:spTree>
    <p:extLst>
      <p:ext uri="{BB962C8B-B14F-4D97-AF65-F5344CB8AC3E}">
        <p14:creationId xmlns:p14="http://schemas.microsoft.com/office/powerpoint/2010/main" val="2898265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 page&#10;&#10;Description automatically generated">
            <a:extLst>
              <a:ext uri="{FF2B5EF4-FFF2-40B4-BE49-F238E27FC236}">
                <a16:creationId xmlns:a16="http://schemas.microsoft.com/office/drawing/2014/main" id="{DB078442-FF69-5AA3-1285-83350DBCF0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861" y="68263"/>
            <a:ext cx="5722278" cy="6340475"/>
          </a:xfrm>
          <a:prstGeom prst="rect">
            <a:avLst/>
          </a:prstGeom>
          <a:noFill/>
        </p:spPr>
      </p:pic>
    </p:spTree>
    <p:extLst>
      <p:ext uri="{BB962C8B-B14F-4D97-AF65-F5344CB8AC3E}">
        <p14:creationId xmlns:p14="http://schemas.microsoft.com/office/powerpoint/2010/main" val="2801938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site&#10;&#10;Description automatically generated">
            <a:extLst>
              <a:ext uri="{FF2B5EF4-FFF2-40B4-BE49-F238E27FC236}">
                <a16:creationId xmlns:a16="http://schemas.microsoft.com/office/drawing/2014/main" id="{4DBC55F5-3A28-2681-C6C1-38DE3F9EBC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3689" y="68263"/>
            <a:ext cx="6324622" cy="6340475"/>
          </a:xfrm>
          <a:prstGeom prst="rect">
            <a:avLst/>
          </a:prstGeom>
          <a:noFill/>
        </p:spPr>
      </p:pic>
      <p:sp>
        <p:nvSpPr>
          <p:cNvPr id="6" name="Oval 5">
            <a:extLst>
              <a:ext uri="{FF2B5EF4-FFF2-40B4-BE49-F238E27FC236}">
                <a16:creationId xmlns:a16="http://schemas.microsoft.com/office/drawing/2014/main" id="{6A511FB8-7573-BFEF-4A24-7848151E8947}"/>
              </a:ext>
            </a:extLst>
          </p:cNvPr>
          <p:cNvSpPr/>
          <p:nvPr/>
        </p:nvSpPr>
        <p:spPr>
          <a:xfrm>
            <a:off x="6803571" y="68263"/>
            <a:ext cx="2231571" cy="77288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203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CB8D5E9-8849-5B0C-BC03-92CBF105DAA0}"/>
              </a:ext>
            </a:extLst>
          </p:cNvPr>
          <p:cNvSpPr>
            <a:spLocks noGrp="1"/>
          </p:cNvSpPr>
          <p:nvPr>
            <p:ph type="body" idx="1"/>
          </p:nvPr>
        </p:nvSpPr>
        <p:spPr>
          <a:xfrm>
            <a:off x="1815663" y="1795299"/>
            <a:ext cx="8337988" cy="3901965"/>
          </a:xfrm>
        </p:spPr>
        <p:txBody>
          <a:bodyPr vert="horz" lIns="91440" tIns="45720" rIns="91440" bIns="45720" rtlCol="0" anchor="t">
            <a:normAutofit fontScale="40000" lnSpcReduction="20000"/>
          </a:bodyPr>
          <a:lstStyle/>
          <a:p>
            <a:r>
              <a:rPr lang="en-GB" sz="4500" b="1" dirty="0">
                <a:solidFill>
                  <a:srgbClr val="20AB45"/>
                </a:solidFill>
              </a:rPr>
              <a:t>Delivery Areas</a:t>
            </a:r>
          </a:p>
          <a:p>
            <a:endParaRPr lang="en-GB" sz="3500" dirty="0">
              <a:ea typeface="+mn-lt"/>
            </a:endParaRPr>
          </a:p>
          <a:p>
            <a:r>
              <a:rPr lang="en-GB" sz="3500" b="1" dirty="0">
                <a:ea typeface="+mn-lt"/>
              </a:rPr>
              <a:t>- CYP Transformation programme, Integration and CEW pilots </a:t>
            </a:r>
            <a:r>
              <a:rPr lang="en-GB" sz="3500" dirty="0"/>
              <a:t>(NHSE)</a:t>
            </a:r>
          </a:p>
          <a:p>
            <a:pPr lvl="1"/>
            <a:r>
              <a:rPr lang="en-GB" sz="3500" dirty="0">
                <a:solidFill>
                  <a:schemeClr val="tx1"/>
                </a:solidFill>
                <a:ea typeface="+mn-lt"/>
              </a:rPr>
              <a:t>- Asthma, Epilepsy, Transition and Diabetes focus &amp; Mental Health Champions and</a:t>
            </a:r>
          </a:p>
          <a:p>
            <a:pPr lvl="1"/>
            <a:r>
              <a:rPr lang="en-GB" sz="3500" dirty="0">
                <a:solidFill>
                  <a:schemeClr val="tx1"/>
                </a:solidFill>
                <a:ea typeface="+mn-lt"/>
              </a:rPr>
              <a:t> Paediatric Early Warning (PEW)</a:t>
            </a:r>
          </a:p>
          <a:p>
            <a:pPr lvl="1"/>
            <a:r>
              <a:rPr lang="en-GB" sz="3500" dirty="0">
                <a:solidFill>
                  <a:schemeClr val="tx1"/>
                </a:solidFill>
                <a:ea typeface="+mn-lt"/>
              </a:rPr>
              <a:t>- 2 Clinics for Excessive Weight pilots established</a:t>
            </a:r>
          </a:p>
          <a:p>
            <a:pPr lvl="1"/>
            <a:r>
              <a:rPr lang="en-GB" sz="3500" dirty="0">
                <a:solidFill>
                  <a:schemeClr val="tx1"/>
                </a:solidFill>
                <a:ea typeface="+mn-lt"/>
              </a:rPr>
              <a:t>- Integration Centre 3-year pilot – supportive environment to test and learn</a:t>
            </a:r>
          </a:p>
          <a:p>
            <a:pPr lvl="1"/>
            <a:endParaRPr lang="en-GB" sz="3500" dirty="0">
              <a:solidFill>
                <a:schemeClr val="tx1"/>
              </a:solidFill>
              <a:ea typeface="+mn-lt"/>
            </a:endParaRPr>
          </a:p>
          <a:p>
            <a:r>
              <a:rPr lang="en-GB" sz="3500" dirty="0"/>
              <a:t>- Delivered the </a:t>
            </a:r>
            <a:r>
              <a:rPr lang="en-GB" sz="3500" b="1" dirty="0"/>
              <a:t>Tackling Inequalities in Children </a:t>
            </a:r>
            <a:r>
              <a:rPr lang="en-GB" sz="3500" dirty="0"/>
              <a:t>Programme (NHS Charities Together)</a:t>
            </a:r>
          </a:p>
          <a:p>
            <a:pPr lvl="1"/>
            <a:r>
              <a:rPr lang="en-GB" sz="3500" dirty="0">
                <a:solidFill>
                  <a:schemeClr val="tx1"/>
                </a:solidFill>
              </a:rPr>
              <a:t>- Youth MH First Aid, Poverty Proofing, South Tees </a:t>
            </a:r>
            <a:r>
              <a:rPr lang="en-GB" sz="3500" dirty="0" err="1">
                <a:solidFill>
                  <a:schemeClr val="tx1"/>
                </a:solidFill>
              </a:rPr>
              <a:t>ARts</a:t>
            </a:r>
            <a:r>
              <a:rPr lang="en-GB" sz="3500" dirty="0">
                <a:solidFill>
                  <a:schemeClr val="tx1"/>
                </a:solidFill>
              </a:rPr>
              <a:t> (STAR), Digital Apprenticeship</a:t>
            </a:r>
          </a:p>
          <a:p>
            <a:pPr lvl="1"/>
            <a:endParaRPr lang="en-GB" sz="3500" dirty="0">
              <a:solidFill>
                <a:schemeClr val="tx1"/>
              </a:solidFill>
            </a:endParaRPr>
          </a:p>
          <a:p>
            <a:r>
              <a:rPr lang="en-GB" sz="3500" dirty="0"/>
              <a:t>- NENC specific </a:t>
            </a:r>
            <a:r>
              <a:rPr lang="en-GB" sz="3500" b="1" dirty="0"/>
              <a:t>CYP Core20PLUS5 </a:t>
            </a:r>
            <a:r>
              <a:rPr lang="en-GB" sz="3500" dirty="0"/>
              <a:t>Toolkit developed and launched (NHSE &amp; H&amp;F)</a:t>
            </a:r>
          </a:p>
          <a:p>
            <a:pPr lvl="1"/>
            <a:r>
              <a:rPr lang="en-GB" sz="3500" dirty="0">
                <a:solidFill>
                  <a:schemeClr val="tx1"/>
                </a:solidFill>
              </a:rPr>
              <a:t>- Work with Healthier and Fairer delivering the national framework oversight</a:t>
            </a:r>
          </a:p>
          <a:p>
            <a:pPr lvl="1"/>
            <a:r>
              <a:rPr lang="en-GB" sz="3500" dirty="0">
                <a:solidFill>
                  <a:schemeClr val="tx1"/>
                </a:solidFill>
              </a:rPr>
              <a:t>- Asylum seeking health work focus</a:t>
            </a:r>
          </a:p>
          <a:p>
            <a:pPr lvl="1"/>
            <a:endParaRPr lang="en-GB" sz="3500" dirty="0">
              <a:solidFill>
                <a:schemeClr val="tx1"/>
              </a:solidFill>
            </a:endParaRPr>
          </a:p>
          <a:p>
            <a:r>
              <a:rPr lang="en-GB" sz="3500" dirty="0"/>
              <a:t>- Developed a </a:t>
            </a:r>
            <a:r>
              <a:rPr lang="en-GB" sz="3500" b="1" dirty="0"/>
              <a:t>Sustainability Resource </a:t>
            </a:r>
            <a:r>
              <a:rPr lang="en-GB" sz="3500" dirty="0"/>
              <a:t>on Child Health</a:t>
            </a:r>
          </a:p>
          <a:p>
            <a:r>
              <a:rPr lang="en-GB" sz="3500" dirty="0"/>
              <a:t>- Delivered an </a:t>
            </a:r>
            <a:r>
              <a:rPr lang="en-GB" sz="3500" b="1" dirty="0"/>
              <a:t>Interactive film </a:t>
            </a:r>
            <a:r>
              <a:rPr lang="en-GB" sz="3500" dirty="0"/>
              <a:t>on Mental Health and Young Parents</a:t>
            </a:r>
            <a:br>
              <a:rPr lang="en-GB" sz="2900" dirty="0">
                <a:solidFill>
                  <a:srgbClr val="779B2B"/>
                </a:solidFill>
                <a:latin typeface="+mn-lt"/>
                <a:cs typeface="Arial"/>
              </a:rPr>
            </a:br>
            <a:endParaRPr lang="en-GB" b="0" dirty="0">
              <a:solidFill>
                <a:srgbClr val="779B2B"/>
              </a:solidFill>
              <a:latin typeface="+mn-lt"/>
              <a:cs typeface="Arial"/>
            </a:endParaRPr>
          </a:p>
        </p:txBody>
      </p:sp>
      <p:sp>
        <p:nvSpPr>
          <p:cNvPr id="8" name="Title 1">
            <a:extLst>
              <a:ext uri="{FF2B5EF4-FFF2-40B4-BE49-F238E27FC236}">
                <a16:creationId xmlns:a16="http://schemas.microsoft.com/office/drawing/2014/main" id="{C95455B2-E452-D4F5-9C7F-1AC1514B080B}"/>
              </a:ext>
            </a:extLst>
          </p:cNvPr>
          <p:cNvSpPr txBox="1">
            <a:spLocks/>
          </p:cNvSpPr>
          <p:nvPr/>
        </p:nvSpPr>
        <p:spPr>
          <a:xfrm>
            <a:off x="1697050" y="1087557"/>
            <a:ext cx="5447359" cy="48917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700" b="1" i="0" u="none" strike="noStrike" kern="1200" cap="none" spc="0" normalizeH="0" baseline="0" noProof="0" dirty="0">
                <a:ln>
                  <a:noFill/>
                </a:ln>
                <a:solidFill>
                  <a:srgbClr val="20AB45"/>
                </a:solidFill>
                <a:effectLst/>
                <a:uLnTx/>
                <a:uFillTx/>
                <a:latin typeface="Arial Black" panose="020B0604020202020204" pitchFamily="34" charset="0"/>
                <a:ea typeface="+mj-ea"/>
              </a:rPr>
              <a:t>Network delivery and reach </a:t>
            </a:r>
          </a:p>
        </p:txBody>
      </p:sp>
      <p:pic>
        <p:nvPicPr>
          <p:cNvPr id="11" name="Content Placeholder 3">
            <a:extLst>
              <a:ext uri="{FF2B5EF4-FFF2-40B4-BE49-F238E27FC236}">
                <a16:creationId xmlns:a16="http://schemas.microsoft.com/office/drawing/2014/main" id="{911783FF-FDFE-19BE-6C95-D98EB77046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2105" y="4438965"/>
            <a:ext cx="2190732" cy="1561786"/>
          </a:xfrm>
          <a:prstGeom prst="rect">
            <a:avLst/>
          </a:prstGeom>
          <a:ln>
            <a:solidFill>
              <a:schemeClr val="tx1"/>
            </a:solidFill>
          </a:ln>
        </p:spPr>
      </p:pic>
      <p:pic>
        <p:nvPicPr>
          <p:cNvPr id="12" name="Picture 11">
            <a:extLst>
              <a:ext uri="{FF2B5EF4-FFF2-40B4-BE49-F238E27FC236}">
                <a16:creationId xmlns:a16="http://schemas.microsoft.com/office/drawing/2014/main" id="{9F820699-1BA6-EBA7-6A5E-488E5BF48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0192" y="867064"/>
            <a:ext cx="2042647" cy="1531986"/>
          </a:xfrm>
          <a:prstGeom prst="rect">
            <a:avLst/>
          </a:prstGeom>
        </p:spPr>
      </p:pic>
    </p:spTree>
    <p:extLst>
      <p:ext uri="{BB962C8B-B14F-4D97-AF65-F5344CB8AC3E}">
        <p14:creationId xmlns:p14="http://schemas.microsoft.com/office/powerpoint/2010/main" val="2789815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F455-E2DA-89BE-B617-1BCA7292D35D}"/>
              </a:ext>
            </a:extLst>
          </p:cNvPr>
          <p:cNvSpPr>
            <a:spLocks noGrp="1"/>
          </p:cNvSpPr>
          <p:nvPr>
            <p:ph type="title"/>
          </p:nvPr>
        </p:nvSpPr>
        <p:spPr/>
        <p:txBody>
          <a:bodyPr/>
          <a:lstStyle/>
          <a:p>
            <a:r>
              <a:rPr lang="en-GB" dirty="0"/>
              <a:t>Summary</a:t>
            </a:r>
          </a:p>
        </p:txBody>
      </p:sp>
      <p:sp>
        <p:nvSpPr>
          <p:cNvPr id="4" name="Content Placeholder 2">
            <a:extLst>
              <a:ext uri="{FF2B5EF4-FFF2-40B4-BE49-F238E27FC236}">
                <a16:creationId xmlns:a16="http://schemas.microsoft.com/office/drawing/2014/main" id="{26D3CE5E-B96A-A18A-B3FD-03FF1ED5B2C1}"/>
              </a:ext>
            </a:extLst>
          </p:cNvPr>
          <p:cNvSpPr>
            <a:spLocks noGrp="1" noRot="1" noMove="1" noResize="1" noEditPoints="1" noAdjustHandles="1" noChangeArrowheads="1" noChangeShapeType="1"/>
          </p:cNvSpPr>
          <p:nvPr>
            <p:ph type="body" idx="1"/>
          </p:nvPr>
        </p:nvSpPr>
        <p:spPr>
          <a:xfrm>
            <a:off x="2021841" y="1601259"/>
            <a:ext cx="8131175" cy="3892550"/>
          </a:xfrm>
        </p:spPr>
        <p:txBody>
          <a:bodyPr>
            <a:normAutofit fontScale="92500" lnSpcReduction="10000"/>
          </a:bodyPr>
          <a:lstStyle/>
          <a:p>
            <a:pPr marL="0" indent="0">
              <a:buNone/>
            </a:pPr>
            <a:r>
              <a:rPr lang="en-GB" sz="2000" b="1" dirty="0"/>
              <a:t>Healthier Together</a:t>
            </a:r>
          </a:p>
          <a:p>
            <a:r>
              <a:rPr lang="en-GB" sz="2000" dirty="0"/>
              <a:t>Acute conditions </a:t>
            </a:r>
          </a:p>
          <a:p>
            <a:r>
              <a:rPr lang="en-GB" sz="2000" dirty="0"/>
              <a:t>	Sepsis look for red flags/parental concern</a:t>
            </a:r>
          </a:p>
          <a:p>
            <a:r>
              <a:rPr lang="en-GB" sz="2000" dirty="0"/>
              <a:t>	6 hours to save balls!</a:t>
            </a:r>
          </a:p>
          <a:p>
            <a:r>
              <a:rPr lang="en-GB" sz="2000" dirty="0"/>
              <a:t>	Fits and faints History, exam, ECG</a:t>
            </a:r>
          </a:p>
          <a:p>
            <a:r>
              <a:rPr lang="en-GB" sz="2000" dirty="0"/>
              <a:t>Injuries</a:t>
            </a:r>
          </a:p>
          <a:p>
            <a:pPr lvl="1"/>
            <a:r>
              <a:rPr lang="en-GB" sz="2000" dirty="0">
                <a:solidFill>
                  <a:schemeClr val="tx1"/>
                </a:solidFill>
              </a:rPr>
              <a:t>	Head injuries/concussion back to school/sport advice</a:t>
            </a:r>
          </a:p>
          <a:p>
            <a:pPr lvl="1"/>
            <a:r>
              <a:rPr lang="en-GB" sz="2000" dirty="0">
                <a:solidFill>
                  <a:schemeClr val="tx1"/>
                </a:solidFill>
              </a:rPr>
              <a:t>	Eye injuries – when to wash </a:t>
            </a:r>
          </a:p>
          <a:p>
            <a:r>
              <a:rPr lang="en-GB" sz="2000" dirty="0"/>
              <a:t>Puberty</a:t>
            </a:r>
          </a:p>
          <a:p>
            <a:r>
              <a:rPr lang="en-GB" sz="2000" dirty="0"/>
              <a:t>	when to refer/reassure</a:t>
            </a:r>
          </a:p>
          <a:p>
            <a:r>
              <a:rPr lang="en-GB" sz="2000" dirty="0"/>
              <a:t>Young persons section</a:t>
            </a:r>
          </a:p>
          <a:p>
            <a:r>
              <a:rPr lang="en-GB" sz="2000" dirty="0"/>
              <a:t>	please use and promote</a:t>
            </a:r>
          </a:p>
        </p:txBody>
      </p:sp>
    </p:spTree>
    <p:extLst>
      <p:ext uri="{BB962C8B-B14F-4D97-AF65-F5344CB8AC3E}">
        <p14:creationId xmlns:p14="http://schemas.microsoft.com/office/powerpoint/2010/main" val="680519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2ABC-C383-7ABE-9C55-844E498DCF2D}"/>
              </a:ext>
            </a:extLst>
          </p:cNvPr>
          <p:cNvSpPr>
            <a:spLocks noGrp="1"/>
          </p:cNvSpPr>
          <p:nvPr>
            <p:ph type="title"/>
          </p:nvPr>
        </p:nvSpPr>
        <p:spPr>
          <a:xfrm>
            <a:off x="3487758" y="1262744"/>
            <a:ext cx="5438527" cy="3490490"/>
          </a:xfrm>
        </p:spPr>
        <p:txBody>
          <a:bodyPr vert="horz" lIns="68580" tIns="34290" rIns="68580" bIns="34290" rtlCol="0" anchor="b">
            <a:normAutofit/>
          </a:bodyPr>
          <a:lstStyle/>
          <a:p>
            <a:pPr algn="ctr"/>
            <a:r>
              <a:rPr lang="en-US" sz="3200" kern="1200" dirty="0">
                <a:solidFill>
                  <a:srgbClr val="00B050"/>
                </a:solidFill>
                <a:latin typeface="Arial Black" panose="020B0A04020102020204" pitchFamily="34" charset="0"/>
                <a:cs typeface="+mj-cs"/>
              </a:rPr>
              <a:t>Any questions?</a:t>
            </a:r>
            <a:br>
              <a:rPr lang="en-US" sz="3200" kern="1200" dirty="0">
                <a:solidFill>
                  <a:srgbClr val="00B050"/>
                </a:solidFill>
                <a:latin typeface="Arial Black" panose="020B0A04020102020204" pitchFamily="34" charset="0"/>
                <a:cs typeface="+mj-cs"/>
              </a:rPr>
            </a:br>
            <a:br>
              <a:rPr lang="en-US" sz="3200" kern="1200" dirty="0">
                <a:solidFill>
                  <a:srgbClr val="00B050"/>
                </a:solidFill>
                <a:latin typeface="Arial Black" panose="020B0A04020102020204" pitchFamily="34" charset="0"/>
                <a:cs typeface="+mj-cs"/>
              </a:rPr>
            </a:br>
            <a:br>
              <a:rPr lang="en-US" sz="3200" kern="1200" dirty="0">
                <a:solidFill>
                  <a:srgbClr val="00B050"/>
                </a:solidFill>
                <a:latin typeface="Arial Black" panose="020B0A04020102020204" pitchFamily="34" charset="0"/>
                <a:cs typeface="+mj-cs"/>
              </a:rPr>
            </a:br>
            <a:r>
              <a:rPr lang="en-US" sz="2200" kern="1200" dirty="0">
                <a:solidFill>
                  <a:srgbClr val="00B050"/>
                </a:solidFill>
                <a:latin typeface="Arial Black" panose="020B0A04020102020204" pitchFamily="34" charset="0"/>
                <a:cs typeface="+mj-cs"/>
              </a:rPr>
              <a:t>Thanks to </a:t>
            </a:r>
            <a:br>
              <a:rPr lang="en-US" sz="2200" kern="1200" dirty="0">
                <a:solidFill>
                  <a:srgbClr val="00B050"/>
                </a:solidFill>
                <a:latin typeface="Arial Black" panose="020B0A04020102020204" pitchFamily="34" charset="0"/>
                <a:cs typeface="+mj-cs"/>
              </a:rPr>
            </a:br>
            <a:r>
              <a:rPr lang="en-US" sz="2200" kern="1200" dirty="0">
                <a:solidFill>
                  <a:srgbClr val="00B050"/>
                </a:solidFill>
                <a:latin typeface="Arial Black" panose="020B0A04020102020204" pitchFamily="34" charset="0"/>
                <a:cs typeface="+mj-cs"/>
              </a:rPr>
              <a:t>Laura Cassidy</a:t>
            </a:r>
            <a:br>
              <a:rPr lang="en-US" sz="2200" kern="1200" dirty="0">
                <a:solidFill>
                  <a:srgbClr val="00B050"/>
                </a:solidFill>
                <a:latin typeface="Arial Black" panose="020B0A04020102020204" pitchFamily="34" charset="0"/>
                <a:cs typeface="+mj-cs"/>
              </a:rPr>
            </a:br>
            <a:r>
              <a:rPr lang="en-US" sz="2200" kern="1200" dirty="0">
                <a:solidFill>
                  <a:srgbClr val="00B050"/>
                </a:solidFill>
                <a:latin typeface="Arial Black" panose="020B0A04020102020204" pitchFamily="34" charset="0"/>
                <a:cs typeface="+mj-cs"/>
              </a:rPr>
              <a:t>Anne Jones</a:t>
            </a:r>
            <a:br>
              <a:rPr lang="en-US" sz="2200" kern="1200" dirty="0">
                <a:solidFill>
                  <a:srgbClr val="00B050"/>
                </a:solidFill>
                <a:latin typeface="Arial Black" panose="020B0A04020102020204" pitchFamily="34" charset="0"/>
                <a:cs typeface="+mj-cs"/>
              </a:rPr>
            </a:br>
            <a:r>
              <a:rPr lang="en-US" sz="2200" kern="1200">
                <a:solidFill>
                  <a:srgbClr val="00B050"/>
                </a:solidFill>
                <a:latin typeface="Arial Black" panose="020B0A04020102020204" pitchFamily="34" charset="0"/>
                <a:cs typeface="+mj-cs"/>
              </a:rPr>
              <a:t>Alex Battersby</a:t>
            </a:r>
            <a:br>
              <a:rPr lang="en-US" sz="2200" kern="1200">
                <a:solidFill>
                  <a:srgbClr val="00B050"/>
                </a:solidFill>
                <a:latin typeface="Arial Black" panose="020B0A04020102020204" pitchFamily="34" charset="0"/>
                <a:cs typeface="+mj-cs"/>
              </a:rPr>
            </a:br>
            <a:br>
              <a:rPr lang="en-US" sz="2200" kern="1200" dirty="0">
                <a:solidFill>
                  <a:srgbClr val="00B050"/>
                </a:solidFill>
                <a:latin typeface="Arial Black" panose="020B0A04020102020204" pitchFamily="34" charset="0"/>
                <a:cs typeface="+mj-cs"/>
              </a:rPr>
            </a:br>
            <a:r>
              <a:rPr lang="en-US" sz="2200" kern="1200" dirty="0">
                <a:solidFill>
                  <a:srgbClr val="00B050"/>
                </a:solidFill>
                <a:latin typeface="Arial Black" panose="020B0A04020102020204" pitchFamily="34" charset="0"/>
                <a:cs typeface="+mj-cs"/>
              </a:rPr>
              <a:t>images by </a:t>
            </a:r>
            <a:r>
              <a:rPr lang="en-US" sz="2200" kern="1200" dirty="0" err="1">
                <a:solidFill>
                  <a:srgbClr val="00B050"/>
                </a:solidFill>
                <a:latin typeface="Arial Black" panose="020B0A04020102020204" pitchFamily="34" charset="0"/>
                <a:cs typeface="+mj-cs"/>
              </a:rPr>
              <a:t>freepik</a:t>
            </a:r>
            <a:endParaRPr lang="en-US" sz="2200" kern="1200" dirty="0">
              <a:solidFill>
                <a:srgbClr val="00B050"/>
              </a:solidFill>
              <a:latin typeface="Arial Black" panose="020B0A04020102020204" pitchFamily="34" charset="0"/>
              <a:cs typeface="+mj-cs"/>
            </a:endParaRPr>
          </a:p>
        </p:txBody>
      </p:sp>
    </p:spTree>
    <p:extLst>
      <p:ext uri="{BB962C8B-B14F-4D97-AF65-F5344CB8AC3E}">
        <p14:creationId xmlns:p14="http://schemas.microsoft.com/office/powerpoint/2010/main" val="1520407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1426-62A2-0F25-8AAF-59830AF017FD}"/>
              </a:ext>
            </a:extLst>
          </p:cNvPr>
          <p:cNvSpPr>
            <a:spLocks noGrp="1"/>
          </p:cNvSpPr>
          <p:nvPr>
            <p:ph type="title"/>
          </p:nvPr>
        </p:nvSpPr>
        <p:spPr/>
        <p:txBody>
          <a:bodyPr/>
          <a:lstStyle/>
          <a:p>
            <a:r>
              <a:rPr lang="en-GB" dirty="0"/>
              <a:t>Our Ask for support as a champion to </a:t>
            </a:r>
            <a:br>
              <a:rPr lang="en-GB" dirty="0"/>
            </a:br>
            <a:endParaRPr lang="en-GB" dirty="0"/>
          </a:p>
        </p:txBody>
      </p:sp>
      <p:sp>
        <p:nvSpPr>
          <p:cNvPr id="4" name="Content Placeholder 3">
            <a:extLst>
              <a:ext uri="{FF2B5EF4-FFF2-40B4-BE49-F238E27FC236}">
                <a16:creationId xmlns:a16="http://schemas.microsoft.com/office/drawing/2014/main" id="{0A6B06E1-D4D1-599A-07F4-5FDC2447FD5B}"/>
              </a:ext>
            </a:extLst>
          </p:cNvPr>
          <p:cNvSpPr>
            <a:spLocks noGrp="1"/>
          </p:cNvSpPr>
          <p:nvPr>
            <p:ph idx="1"/>
          </p:nvPr>
        </p:nvSpPr>
        <p:spPr>
          <a:xfrm>
            <a:off x="2001520" y="868680"/>
            <a:ext cx="8152130" cy="4960622"/>
          </a:xfrm>
        </p:spPr>
        <p:txBody>
          <a:bodyPr/>
          <a:lstStyle/>
          <a:p>
            <a:r>
              <a:rPr lang="en-GB" dirty="0"/>
              <a:t>Embed Healthier Together into your day to day practice</a:t>
            </a:r>
          </a:p>
          <a:p>
            <a:r>
              <a:rPr lang="en-GB" dirty="0"/>
              <a:t>Ensure Healthier Together website and app is promoted to parents and carers this winter and beyond as go to trusted resources. </a:t>
            </a:r>
          </a:p>
          <a:p>
            <a:r>
              <a:rPr lang="en-GB" dirty="0"/>
              <a:t>Ensure parents and carers are supported to download the app </a:t>
            </a:r>
          </a:p>
          <a:p>
            <a:r>
              <a:rPr lang="en-GB" dirty="0"/>
              <a:t>Share the Healthier Together resource with wider colleagues. </a:t>
            </a:r>
          </a:p>
        </p:txBody>
      </p:sp>
    </p:spTree>
    <p:extLst>
      <p:ext uri="{BB962C8B-B14F-4D97-AF65-F5344CB8AC3E}">
        <p14:creationId xmlns:p14="http://schemas.microsoft.com/office/powerpoint/2010/main" val="1895313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8CEC-99CB-2F89-5A75-FD5594FE334F}"/>
              </a:ext>
            </a:extLst>
          </p:cNvPr>
          <p:cNvSpPr>
            <a:spLocks noGrp="1"/>
          </p:cNvSpPr>
          <p:nvPr>
            <p:ph type="title"/>
          </p:nvPr>
        </p:nvSpPr>
        <p:spPr>
          <a:xfrm>
            <a:off x="1905433" y="331262"/>
            <a:ext cx="2845206" cy="521248"/>
          </a:xfrm>
        </p:spPr>
        <p:txBody>
          <a:bodyPr/>
          <a:lstStyle/>
          <a:p>
            <a:r>
              <a:rPr lang="en-US" dirty="0">
                <a:latin typeface="Gilroy ExtraBold" panose="00000900000000000000" pitchFamily="50" charset="0"/>
              </a:rPr>
              <a:t>Stay in touch…</a:t>
            </a:r>
          </a:p>
        </p:txBody>
      </p:sp>
      <p:sp>
        <p:nvSpPr>
          <p:cNvPr id="4" name="Title 1">
            <a:extLst>
              <a:ext uri="{FF2B5EF4-FFF2-40B4-BE49-F238E27FC236}">
                <a16:creationId xmlns:a16="http://schemas.microsoft.com/office/drawing/2014/main" id="{1315146E-05ED-5B8A-5B55-0CEF5A73522F}"/>
              </a:ext>
            </a:extLst>
          </p:cNvPr>
          <p:cNvSpPr>
            <a:spLocks noGrp="1"/>
          </p:cNvSpPr>
          <p:nvPr>
            <p:ph type="body" idx="1"/>
          </p:nvPr>
        </p:nvSpPr>
        <p:spPr>
          <a:xfrm>
            <a:off x="1905433" y="1154246"/>
            <a:ext cx="7208637" cy="4826424"/>
          </a:xfrm>
        </p:spPr>
        <p:txBody>
          <a:bodyPr>
            <a:normAutofit/>
          </a:bodyPr>
          <a:lstStyle/>
          <a:p>
            <a:pPr lvl="0"/>
            <a:r>
              <a:rPr lang="en-GB" sz="1600" dirty="0"/>
              <a:t>Please follow, share and retweet relevant work so that we can continue to share good practice across the region via the Child Health and Wellbeing Network Twitter </a:t>
            </a:r>
            <a:r>
              <a:rPr lang="en-GB" sz="1600" dirty="0">
                <a:solidFill>
                  <a:srgbClr val="20AB45"/>
                </a:solidFill>
              </a:rPr>
              <a:t>@EveryChildNENC</a:t>
            </a:r>
            <a:br>
              <a:rPr lang="en-GB" sz="1500" dirty="0"/>
            </a:br>
            <a:br>
              <a:rPr lang="en-GB" sz="1500" dirty="0"/>
            </a:br>
            <a:r>
              <a:rPr lang="en-GB" sz="1600" b="1" dirty="0"/>
              <a:t>Visit our website: </a:t>
            </a:r>
            <a:r>
              <a:rPr lang="en-GB" sz="1600" dirty="0">
                <a:solidFill>
                  <a:srgbClr val="20AB45"/>
                </a:solidFill>
                <a:hlinkClick r:id="rId2">
                  <a:extLst>
                    <a:ext uri="{A12FA001-AC4F-418D-AE19-62706E023703}">
                      <ahyp:hlinkClr xmlns:ahyp="http://schemas.microsoft.com/office/drawing/2018/hyperlinkcolor" val="tx"/>
                    </a:ext>
                  </a:extLst>
                </a:hlinkClick>
              </a:rPr>
              <a:t>https://northeastnorthcumbria.nhs.uk/our-work/workstreams/optimising-services/child-health-and-wellbeing-network/</a:t>
            </a:r>
            <a:r>
              <a:rPr lang="en-GB" sz="1600" dirty="0">
                <a:solidFill>
                  <a:srgbClr val="20AB45"/>
                </a:solidFill>
              </a:rPr>
              <a:t> </a:t>
            </a:r>
            <a:br>
              <a:rPr lang="en-GB" sz="1600" dirty="0"/>
            </a:br>
            <a:br>
              <a:rPr lang="en-GB" sz="1600" dirty="0"/>
            </a:br>
            <a:r>
              <a:rPr lang="en-GB" sz="1600" dirty="0"/>
              <a:t>Please encourage colleagues from all areas of Child Health and Wellbeing to register via </a:t>
            </a:r>
            <a:r>
              <a:rPr lang="en-GB" sz="1600" u="sng" dirty="0" err="1">
                <a:solidFill>
                  <a:srgbClr val="20AB45"/>
                </a:solidFill>
                <a:hlinkClick r:id="rId3">
                  <a:extLst>
                    <a:ext uri="{A12FA001-AC4F-418D-AE19-62706E023703}">
                      <ahyp:hlinkClr xmlns:ahyp="http://schemas.microsoft.com/office/drawing/2018/hyperlinkcolor" val="tx"/>
                    </a:ext>
                  </a:extLst>
                </a:hlinkClick>
              </a:rPr>
              <a:t>forms.gle</a:t>
            </a:r>
            <a:r>
              <a:rPr lang="en-GB" sz="1600" u="sng" dirty="0">
                <a:solidFill>
                  <a:srgbClr val="20AB45"/>
                </a:solidFill>
                <a:hlinkClick r:id="rId3">
                  <a:extLst>
                    <a:ext uri="{A12FA001-AC4F-418D-AE19-62706E023703}">
                      <ahyp:hlinkClr xmlns:ahyp="http://schemas.microsoft.com/office/drawing/2018/hyperlinkcolor" val="tx"/>
                    </a:ext>
                  </a:extLst>
                </a:hlinkClick>
              </a:rPr>
              <a:t>/gG11zhr2Z8VLU2db9</a:t>
            </a:r>
            <a:r>
              <a:rPr lang="en-GB" sz="1600" dirty="0">
                <a:solidFill>
                  <a:srgbClr val="20AB45"/>
                </a:solidFill>
              </a:rPr>
              <a:t>  </a:t>
            </a:r>
            <a:r>
              <a:rPr lang="en-GB" sz="1600" dirty="0"/>
              <a:t>so they are included in our communications and feed into the workplan projects that they are interested in.</a:t>
            </a:r>
          </a:p>
          <a:p>
            <a:r>
              <a:rPr lang="en-GB" sz="1600" dirty="0"/>
              <a:t>Please fill in </a:t>
            </a:r>
            <a:r>
              <a:rPr lang="en-GB" sz="1600" dirty="0">
                <a:solidFill>
                  <a:srgbClr val="20AB45"/>
                </a:solidFill>
                <a:hlinkClick r:id="rId4">
                  <a:extLst>
                    <a:ext uri="{A12FA001-AC4F-418D-AE19-62706E023703}">
                      <ahyp:hlinkClr xmlns:ahyp="http://schemas.microsoft.com/office/drawing/2018/hyperlinkcolor" val="tx"/>
                    </a:ext>
                  </a:extLst>
                </a:hlinkClick>
              </a:rPr>
              <a:t>this short form </a:t>
            </a:r>
            <a:r>
              <a:rPr lang="en-GB" sz="1600" dirty="0">
                <a:solidFill>
                  <a:srgbClr val="20AB45"/>
                </a:solidFill>
              </a:rPr>
              <a:t> </a:t>
            </a:r>
            <a:r>
              <a:rPr lang="en-GB" sz="1600" dirty="0"/>
              <a:t>to let us know how you facilitate engagement, participation and 'CYP voice' activity, and connect with us</a:t>
            </a:r>
          </a:p>
          <a:p>
            <a:r>
              <a:rPr lang="en-GB" sz="1600" dirty="0"/>
              <a:t>Complete </a:t>
            </a:r>
            <a:r>
              <a:rPr lang="en-GB" sz="1600" dirty="0">
                <a:solidFill>
                  <a:srgbClr val="20AB45"/>
                </a:solidFill>
                <a:hlinkClick r:id="rId5">
                  <a:extLst>
                    <a:ext uri="{A12FA001-AC4F-418D-AE19-62706E023703}">
                      <ahyp:hlinkClr xmlns:ahyp="http://schemas.microsoft.com/office/drawing/2018/hyperlinkcolor" val="tx"/>
                    </a:ext>
                  </a:extLst>
                </a:hlinkClick>
              </a:rPr>
              <a:t>this short form </a:t>
            </a:r>
            <a:r>
              <a:rPr lang="en-GB" sz="1600" dirty="0"/>
              <a:t>to register your professional network/group and create more connections </a:t>
            </a:r>
          </a:p>
          <a:p>
            <a:endParaRPr lang="en-GB" sz="1600" dirty="0"/>
          </a:p>
          <a:p>
            <a:pPr lvl="0"/>
            <a:endParaRPr lang="en-GB" sz="1600" dirty="0"/>
          </a:p>
          <a:p>
            <a:pPr lvl="0"/>
            <a:endParaRPr lang="en-GB" b="0" dirty="0"/>
          </a:p>
        </p:txBody>
      </p:sp>
      <p:pic>
        <p:nvPicPr>
          <p:cNvPr id="5" name="Picture 4">
            <a:extLst>
              <a:ext uri="{FF2B5EF4-FFF2-40B4-BE49-F238E27FC236}">
                <a16:creationId xmlns:a16="http://schemas.microsoft.com/office/drawing/2014/main" id="{490780D9-7910-C7EE-2038-CF2201E9EF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14071" y="4765430"/>
            <a:ext cx="1396105" cy="1353429"/>
          </a:xfrm>
          <a:prstGeom prst="rect">
            <a:avLst/>
          </a:prstGeom>
        </p:spPr>
      </p:pic>
      <p:sp>
        <p:nvSpPr>
          <p:cNvPr id="6" name="TextBox 5">
            <a:extLst>
              <a:ext uri="{FF2B5EF4-FFF2-40B4-BE49-F238E27FC236}">
                <a16:creationId xmlns:a16="http://schemas.microsoft.com/office/drawing/2014/main" id="{CBD65A25-4029-2A7A-3887-081303CBDA33}"/>
              </a:ext>
            </a:extLst>
          </p:cNvPr>
          <p:cNvSpPr txBox="1"/>
          <p:nvPr/>
        </p:nvSpPr>
        <p:spPr>
          <a:xfrm>
            <a:off x="8897724" y="4228224"/>
            <a:ext cx="1711757" cy="307777"/>
          </a:xfrm>
          <a:prstGeom prst="rect">
            <a:avLst/>
          </a:prstGeom>
          <a:noFill/>
        </p:spPr>
        <p:txBody>
          <a:bodyPr wrap="square" rtlCol="0">
            <a:spAutoFit/>
          </a:bodyPr>
          <a:lstStyle/>
          <a:p>
            <a:pPr algn="ctr" defTabSz="457200"/>
            <a:r>
              <a:rPr lang="en-GB" sz="1400" b="1" dirty="0">
                <a:solidFill>
                  <a:srgbClr val="20AB45"/>
                </a:solidFill>
                <a:latin typeface="Arial" panose="020B0604020202020204" pitchFamily="34" charset="0"/>
                <a:cs typeface="Arial" panose="020B0604020202020204" pitchFamily="34" charset="0"/>
              </a:rPr>
              <a:t>Join our Network</a:t>
            </a:r>
          </a:p>
        </p:txBody>
      </p:sp>
      <p:sp>
        <p:nvSpPr>
          <p:cNvPr id="7" name="TextBox 6">
            <a:extLst>
              <a:ext uri="{FF2B5EF4-FFF2-40B4-BE49-F238E27FC236}">
                <a16:creationId xmlns:a16="http://schemas.microsoft.com/office/drawing/2014/main" id="{177BE92E-3F54-E7A8-4006-36F94D5DB2A1}"/>
              </a:ext>
            </a:extLst>
          </p:cNvPr>
          <p:cNvSpPr txBox="1"/>
          <p:nvPr/>
        </p:nvSpPr>
        <p:spPr>
          <a:xfrm>
            <a:off x="4259796" y="5180534"/>
            <a:ext cx="3672408" cy="523220"/>
          </a:xfrm>
          <a:prstGeom prst="rect">
            <a:avLst/>
          </a:prstGeom>
          <a:noFill/>
          <a:ln>
            <a:solidFill>
              <a:srgbClr val="92D050"/>
            </a:solidFill>
          </a:ln>
        </p:spPr>
        <p:txBody>
          <a:bodyPr wrap="square" rtlCol="0">
            <a:spAutoFit/>
          </a:bodyPr>
          <a:lstStyle/>
          <a:p>
            <a:pPr algn="ctr" defTabSz="457200"/>
            <a:r>
              <a:rPr lang="en-GB" sz="1400" dirty="0">
                <a:solidFill>
                  <a:srgbClr val="002060"/>
                </a:solidFill>
                <a:latin typeface="Arial" panose="020B0604020202020204" pitchFamily="34" charset="0"/>
                <a:cs typeface="Arial" panose="020B0604020202020204" pitchFamily="34" charset="0"/>
              </a:rPr>
              <a:t>Contact us: </a:t>
            </a:r>
            <a:r>
              <a:rPr lang="en-GB" sz="1400" dirty="0">
                <a:solidFill>
                  <a:srgbClr val="20AB45"/>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nencicb.northernchildnetwork@nhs.net</a:t>
            </a:r>
            <a:r>
              <a:rPr lang="en-GB" sz="1400" dirty="0">
                <a:solidFill>
                  <a:srgbClr val="20AB4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18487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health care service&#10;&#10;Description automatically generated">
            <a:extLst>
              <a:ext uri="{FF2B5EF4-FFF2-40B4-BE49-F238E27FC236}">
                <a16:creationId xmlns:a16="http://schemas.microsoft.com/office/drawing/2014/main" id="{482D18FF-7192-FDE2-6B20-1796DE3129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3505" y="307705"/>
            <a:ext cx="4198699" cy="5945217"/>
          </a:xfrm>
          <a:prstGeom prst="rect">
            <a:avLst/>
          </a:prstGeom>
        </p:spPr>
      </p:pic>
    </p:spTree>
    <p:extLst>
      <p:ext uri="{BB962C8B-B14F-4D97-AF65-F5344CB8AC3E}">
        <p14:creationId xmlns:p14="http://schemas.microsoft.com/office/powerpoint/2010/main" val="85556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97F0-AB38-EB8B-3936-4926CED48C8B}"/>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B210FDDE-7E82-1430-9D9D-D90B68CDE7A6}"/>
              </a:ext>
            </a:extLst>
          </p:cNvPr>
          <p:cNvSpPr>
            <a:spLocks noGrp="1"/>
          </p:cNvSpPr>
          <p:nvPr>
            <p:ph idx="1"/>
          </p:nvPr>
        </p:nvSpPr>
        <p:spPr>
          <a:xfrm>
            <a:off x="2001519" y="1258469"/>
            <a:ext cx="8152130" cy="4648061"/>
          </a:xfrm>
        </p:spPr>
        <p:txBody>
          <a:bodyPr>
            <a:normAutofit fontScale="85000" lnSpcReduction="20000"/>
          </a:bodyPr>
          <a:lstStyle/>
          <a:p>
            <a:pPr marL="0" indent="0">
              <a:buNone/>
            </a:pPr>
            <a:r>
              <a:rPr lang="en-GB" sz="2400" b="1" dirty="0"/>
              <a:t>Introduction to Healthier Together</a:t>
            </a:r>
          </a:p>
          <a:p>
            <a:r>
              <a:rPr lang="en-GB" sz="2600" dirty="0"/>
              <a:t>Acute conditions</a:t>
            </a:r>
          </a:p>
          <a:p>
            <a:pPr lvl="1"/>
            <a:r>
              <a:rPr lang="en-GB" sz="2600" dirty="0"/>
              <a:t>Sepsis</a:t>
            </a:r>
          </a:p>
          <a:p>
            <a:pPr lvl="1"/>
            <a:r>
              <a:rPr lang="en-GB" sz="2600" dirty="0"/>
              <a:t>Fits and faints</a:t>
            </a:r>
          </a:p>
          <a:p>
            <a:pPr lvl="1"/>
            <a:r>
              <a:rPr lang="en-GB" sz="2600" dirty="0"/>
              <a:t>Testicular torsion</a:t>
            </a:r>
          </a:p>
          <a:p>
            <a:r>
              <a:rPr lang="en-GB" sz="2600" dirty="0"/>
              <a:t>Injuries</a:t>
            </a:r>
          </a:p>
          <a:p>
            <a:pPr lvl="1"/>
            <a:r>
              <a:rPr lang="en-GB" sz="2600" dirty="0"/>
              <a:t>Head injuries</a:t>
            </a:r>
          </a:p>
          <a:p>
            <a:pPr lvl="1"/>
            <a:r>
              <a:rPr lang="en-GB" sz="2600" dirty="0"/>
              <a:t>Minor injuries#</a:t>
            </a:r>
          </a:p>
          <a:p>
            <a:r>
              <a:rPr lang="en-GB" sz="2600" dirty="0"/>
              <a:t>Teenage conditions</a:t>
            </a:r>
          </a:p>
          <a:p>
            <a:pPr lvl="1"/>
            <a:r>
              <a:rPr lang="en-GB" sz="2600" dirty="0"/>
              <a:t>Puberty</a:t>
            </a:r>
          </a:p>
          <a:p>
            <a:pPr lvl="1"/>
            <a:r>
              <a:rPr lang="en-GB" sz="2600" dirty="0"/>
              <a:t>To early/too late</a:t>
            </a:r>
          </a:p>
          <a:p>
            <a:r>
              <a:rPr lang="en-GB" sz="2600" dirty="0"/>
              <a:t>Useful tip</a:t>
            </a:r>
          </a:p>
          <a:p>
            <a:pPr lvl="1"/>
            <a:r>
              <a:rPr lang="en-GB" sz="2600" dirty="0"/>
              <a:t>Young People’s Pages</a:t>
            </a:r>
          </a:p>
          <a:p>
            <a:pPr lvl="1"/>
            <a:r>
              <a:rPr lang="en-GB" sz="2600" dirty="0"/>
              <a:t>Alcohol</a:t>
            </a:r>
          </a:p>
          <a:p>
            <a:r>
              <a:rPr lang="en-GB" sz="2600" dirty="0"/>
              <a:t>Q&amp;A</a:t>
            </a:r>
          </a:p>
        </p:txBody>
      </p:sp>
    </p:spTree>
    <p:extLst>
      <p:ext uri="{BB962C8B-B14F-4D97-AF65-F5344CB8AC3E}">
        <p14:creationId xmlns:p14="http://schemas.microsoft.com/office/powerpoint/2010/main" val="48588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59CF91-9B61-C20F-BEA0-A2790EDA4A24}"/>
              </a:ext>
            </a:extLst>
          </p:cNvPr>
          <p:cNvSpPr>
            <a:spLocks noGrp="1"/>
          </p:cNvSpPr>
          <p:nvPr>
            <p:ph type="title"/>
          </p:nvPr>
        </p:nvSpPr>
        <p:spPr>
          <a:xfrm>
            <a:off x="1873971" y="290797"/>
            <a:ext cx="8444059" cy="935627"/>
          </a:xfrm>
        </p:spPr>
        <p:txBody>
          <a:bodyPr/>
          <a:lstStyle/>
          <a:p>
            <a:r>
              <a:rPr lang="en-GB" dirty="0"/>
              <a:t>Healthier Together Website and Mobile App</a:t>
            </a:r>
          </a:p>
        </p:txBody>
      </p:sp>
      <p:pic>
        <p:nvPicPr>
          <p:cNvPr id="6" name="Content Placeholder 3">
            <a:extLst>
              <a:ext uri="{FF2B5EF4-FFF2-40B4-BE49-F238E27FC236}">
                <a16:creationId xmlns:a16="http://schemas.microsoft.com/office/drawing/2014/main" id="{99160BDF-E440-3F7D-12CE-E231FC436B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398" y="1411818"/>
            <a:ext cx="4210088" cy="4935536"/>
          </a:xfrm>
          <a:prstGeom prst="rect">
            <a:avLst/>
          </a:prstGeom>
          <a:effectLst>
            <a:glow rad="63500">
              <a:srgbClr val="629DD1">
                <a:satMod val="175000"/>
                <a:alpha val="40000"/>
              </a:srgbClr>
            </a:glow>
          </a:effectLst>
        </p:spPr>
      </p:pic>
      <p:pic>
        <p:nvPicPr>
          <p:cNvPr id="7" name="Picture 6">
            <a:extLst>
              <a:ext uri="{FF2B5EF4-FFF2-40B4-BE49-F238E27FC236}">
                <a16:creationId xmlns:a16="http://schemas.microsoft.com/office/drawing/2014/main" id="{E778BAE5-E91D-FCF9-BB6E-DEADE0B32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494" y="2850777"/>
            <a:ext cx="4641821" cy="2420878"/>
          </a:xfrm>
          <a:prstGeom prst="rect">
            <a:avLst/>
          </a:prstGeom>
          <a:effectLst>
            <a:glow rad="63500">
              <a:srgbClr val="0071BB">
                <a:alpha val="40000"/>
              </a:srgbClr>
            </a:glow>
            <a:outerShdw blurRad="50800" dist="50800" dir="5400000" algn="ctr" rotWithShape="0">
              <a:srgbClr val="0071BB"/>
            </a:outerShdw>
            <a:softEdge rad="12700"/>
          </a:effectLst>
        </p:spPr>
      </p:pic>
      <p:sp>
        <p:nvSpPr>
          <p:cNvPr id="8" name="TextBox 7">
            <a:extLst>
              <a:ext uri="{FF2B5EF4-FFF2-40B4-BE49-F238E27FC236}">
                <a16:creationId xmlns:a16="http://schemas.microsoft.com/office/drawing/2014/main" id="{48A555D4-6E38-17DF-A565-028B6F746830}"/>
              </a:ext>
            </a:extLst>
          </p:cNvPr>
          <p:cNvSpPr txBox="1"/>
          <p:nvPr/>
        </p:nvSpPr>
        <p:spPr>
          <a:xfrm>
            <a:off x="5970493" y="1388980"/>
            <a:ext cx="4641822" cy="923330"/>
          </a:xfrm>
          <a:prstGeom prst="rect">
            <a:avLst/>
          </a:prstGeom>
          <a:solidFill>
            <a:srgbClr val="00B050"/>
          </a:solidFill>
        </p:spPr>
        <p:txBody>
          <a:bodyPr wrap="square">
            <a:spAutoFit/>
          </a:bodyPr>
          <a:lstStyle/>
          <a:p>
            <a:pPr>
              <a:defRPr/>
            </a:pPr>
            <a:r>
              <a:rPr lang="en-GB" kern="0" dirty="0">
                <a:solidFill>
                  <a:srgbClr val="FFFFFF"/>
                </a:solidFill>
                <a:latin typeface="Calibri" panose="020F0502020204030204"/>
              </a:rPr>
              <a:t>Valued by both professionals and families alike as a platform to share information consistently across the whole healthcare system</a:t>
            </a:r>
            <a:endParaRPr lang="en-GB" kern="0" dirty="0">
              <a:solidFill>
                <a:srgbClr val="FFFFFF"/>
              </a:solidFill>
              <a:latin typeface="Arial" panose="020B0604020202020204"/>
            </a:endParaRPr>
          </a:p>
        </p:txBody>
      </p:sp>
    </p:spTree>
    <p:extLst>
      <p:ext uri="{BB962C8B-B14F-4D97-AF65-F5344CB8AC3E}">
        <p14:creationId xmlns:p14="http://schemas.microsoft.com/office/powerpoint/2010/main" val="409025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27F5A4-EAAA-B5BF-84C1-1F65884CD8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7059" y="1342770"/>
            <a:ext cx="3795032" cy="4724398"/>
          </a:xfrm>
          <a:prstGeom prst="rect">
            <a:avLst/>
          </a:prstGeom>
        </p:spPr>
      </p:pic>
      <p:pic>
        <p:nvPicPr>
          <p:cNvPr id="5" name="Picture 4">
            <a:extLst>
              <a:ext uri="{FF2B5EF4-FFF2-40B4-BE49-F238E27FC236}">
                <a16:creationId xmlns:a16="http://schemas.microsoft.com/office/drawing/2014/main" id="{41FFA145-9FE6-6F2D-83EC-B8036915D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0206" y="1359243"/>
            <a:ext cx="3874440" cy="4823252"/>
          </a:xfrm>
          <a:prstGeom prst="rect">
            <a:avLst/>
          </a:prstGeom>
        </p:spPr>
      </p:pic>
      <p:sp>
        <p:nvSpPr>
          <p:cNvPr id="6" name="Title 1">
            <a:extLst>
              <a:ext uri="{FF2B5EF4-FFF2-40B4-BE49-F238E27FC236}">
                <a16:creationId xmlns:a16="http://schemas.microsoft.com/office/drawing/2014/main" id="{144A080F-7333-1EE2-6DEE-24E92E6C19B4}"/>
              </a:ext>
            </a:extLst>
          </p:cNvPr>
          <p:cNvSpPr txBox="1">
            <a:spLocks/>
          </p:cNvSpPr>
          <p:nvPr/>
        </p:nvSpPr>
        <p:spPr>
          <a:xfrm>
            <a:off x="1524000" y="1"/>
            <a:ext cx="9144000" cy="100404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2BB"/>
                </a:solidFill>
                <a:latin typeface="Gilroy ExtraBold" pitchFamily="2" charset="77"/>
                <a:ea typeface="+mj-ea"/>
                <a:cs typeface="+mj-cs"/>
              </a:defRPr>
            </a:lvl1pPr>
          </a:lstStyle>
          <a:p>
            <a:pPr algn="ctr">
              <a:defRPr/>
            </a:pPr>
            <a:r>
              <a:rPr lang="en-GB" b="1" dirty="0">
                <a:solidFill>
                  <a:srgbClr val="FFFFFF"/>
                </a:solidFill>
              </a:rPr>
              <a:t>Traffic light system</a:t>
            </a:r>
          </a:p>
        </p:txBody>
      </p:sp>
    </p:spTree>
    <p:extLst>
      <p:ext uri="{BB962C8B-B14F-4D97-AF65-F5344CB8AC3E}">
        <p14:creationId xmlns:p14="http://schemas.microsoft.com/office/powerpoint/2010/main" val="351295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omputer&#10;&#10;Description automatically generated">
            <a:extLst>
              <a:ext uri="{FF2B5EF4-FFF2-40B4-BE49-F238E27FC236}">
                <a16:creationId xmlns:a16="http://schemas.microsoft.com/office/drawing/2014/main" id="{8228DA44-3BFE-1130-C186-0CE7CBC78A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9592" y="1239617"/>
            <a:ext cx="5640139" cy="5143255"/>
          </a:xfrm>
          <a:prstGeom prst="rect">
            <a:avLst/>
          </a:prstGeom>
        </p:spPr>
      </p:pic>
      <p:sp>
        <p:nvSpPr>
          <p:cNvPr id="5" name="Content Placeholder 2">
            <a:extLst>
              <a:ext uri="{FF2B5EF4-FFF2-40B4-BE49-F238E27FC236}">
                <a16:creationId xmlns:a16="http://schemas.microsoft.com/office/drawing/2014/main" id="{CEAE9198-9CE7-2BCB-BA33-9338C57DA01E}"/>
              </a:ext>
            </a:extLst>
          </p:cNvPr>
          <p:cNvSpPr txBox="1">
            <a:spLocks/>
          </p:cNvSpPr>
          <p:nvPr/>
        </p:nvSpPr>
        <p:spPr>
          <a:xfrm>
            <a:off x="7367869" y="1642893"/>
            <a:ext cx="3164541" cy="3390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solidFill>
                  <a:srgbClr val="00B050"/>
                </a:solidFill>
                <a:latin typeface="Arial" panose="020B0604020202020204"/>
              </a:rPr>
              <a:t>Professional resources </a:t>
            </a:r>
          </a:p>
          <a:p>
            <a:pPr>
              <a:defRPr/>
            </a:pPr>
            <a:r>
              <a:rPr lang="en-GB" dirty="0">
                <a:solidFill>
                  <a:srgbClr val="00B050"/>
                </a:solidFill>
                <a:latin typeface="Arial" panose="020B0604020202020204"/>
              </a:rPr>
              <a:t>Community resources </a:t>
            </a:r>
          </a:p>
          <a:p>
            <a:pPr>
              <a:defRPr/>
            </a:pPr>
            <a:r>
              <a:rPr lang="en-GB" dirty="0">
                <a:solidFill>
                  <a:srgbClr val="00B050"/>
                </a:solidFill>
                <a:latin typeface="Arial" panose="020B0604020202020204"/>
              </a:rPr>
              <a:t>Webinars</a:t>
            </a:r>
          </a:p>
          <a:p>
            <a:pPr>
              <a:defRPr/>
            </a:pPr>
            <a:r>
              <a:rPr lang="en-GB" dirty="0">
                <a:solidFill>
                  <a:srgbClr val="00B050"/>
                </a:solidFill>
                <a:latin typeface="Arial" panose="020B0604020202020204"/>
              </a:rPr>
              <a:t>Referral Pathways </a:t>
            </a:r>
          </a:p>
          <a:p>
            <a:pPr marL="0" indent="0">
              <a:buNone/>
              <a:defRPr/>
            </a:pPr>
            <a:endParaRPr lang="en-GB" dirty="0">
              <a:solidFill>
                <a:srgbClr val="000000"/>
              </a:solidFill>
              <a:latin typeface="Arial" panose="020B0604020202020204"/>
            </a:endParaRPr>
          </a:p>
        </p:txBody>
      </p:sp>
      <p:sp>
        <p:nvSpPr>
          <p:cNvPr id="6" name="Title 5">
            <a:extLst>
              <a:ext uri="{FF2B5EF4-FFF2-40B4-BE49-F238E27FC236}">
                <a16:creationId xmlns:a16="http://schemas.microsoft.com/office/drawing/2014/main" id="{57D9A787-1C2C-ED2C-7FD6-DEAE30B3557D}"/>
              </a:ext>
            </a:extLst>
          </p:cNvPr>
          <p:cNvSpPr>
            <a:spLocks noGrp="1"/>
          </p:cNvSpPr>
          <p:nvPr>
            <p:ph type="title"/>
          </p:nvPr>
        </p:nvSpPr>
        <p:spPr>
          <a:xfrm>
            <a:off x="2001519" y="87306"/>
            <a:ext cx="8152130" cy="935627"/>
          </a:xfrm>
        </p:spPr>
        <p:txBody>
          <a:bodyPr/>
          <a:lstStyle/>
          <a:p>
            <a:pPr algn="ctr"/>
            <a:br>
              <a:rPr lang="en-GB" dirty="0"/>
            </a:br>
            <a:r>
              <a:rPr lang="en-GB" dirty="0"/>
              <a:t>Professional Resources </a:t>
            </a:r>
          </a:p>
        </p:txBody>
      </p:sp>
      <p:sp>
        <p:nvSpPr>
          <p:cNvPr id="7" name="Content Placeholder 6">
            <a:extLst>
              <a:ext uri="{FF2B5EF4-FFF2-40B4-BE49-F238E27FC236}">
                <a16:creationId xmlns:a16="http://schemas.microsoft.com/office/drawing/2014/main" id="{A68CB451-7E17-12B1-EE08-A415035F637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50643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survey&#10;&#10;Description automatically generated">
            <a:extLst>
              <a:ext uri="{FF2B5EF4-FFF2-40B4-BE49-F238E27FC236}">
                <a16:creationId xmlns:a16="http://schemas.microsoft.com/office/drawing/2014/main" id="{BEB5DB6E-9B49-4016-A00A-B60C76766B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2788" y="89803"/>
            <a:ext cx="4778189" cy="6377572"/>
          </a:xfrm>
          <a:prstGeom prst="rect">
            <a:avLst/>
          </a:prstGeom>
        </p:spPr>
      </p:pic>
    </p:spTree>
    <p:extLst>
      <p:ext uri="{BB962C8B-B14F-4D97-AF65-F5344CB8AC3E}">
        <p14:creationId xmlns:p14="http://schemas.microsoft.com/office/powerpoint/2010/main" val="428720788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 HW Network NENC DD meeting 24 June 24  -  Read-Only" id="{F0A4ECFA-03A9-4259-9133-5DCFDFE74429}" vid="{77E936D3-6456-42F0-BD05-8C8FF5315423}"/>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 HW Network NENC DD meeting 24 June 24  -  Read-Only" id="{F0A4ECFA-03A9-4259-9133-5DCFDFE74429}" vid="{77E936D3-6456-42F0-BD05-8C8FF53154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757</TotalTime>
  <Words>1773</Words>
  <Application>Microsoft Office PowerPoint</Application>
  <PresentationFormat>Widescreen</PresentationFormat>
  <Paragraphs>240</Paragraphs>
  <Slides>44</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Aptos</vt:lpstr>
      <vt:lpstr>Arial</vt:lpstr>
      <vt:lpstr>Arial Black</vt:lpstr>
      <vt:lpstr>Calibri</vt:lpstr>
      <vt:lpstr>Gilroy ExtraBold</vt:lpstr>
      <vt:lpstr>Roboto</vt:lpstr>
      <vt:lpstr>Wingdings</vt:lpstr>
      <vt:lpstr>1_Office Theme</vt:lpstr>
      <vt:lpstr>2_Office Theme</vt:lpstr>
      <vt:lpstr>Healthier Together NENC  Secondary School Age children  Emma Lim Healthier Together Clinical Lead    </vt:lpstr>
      <vt:lpstr>NENC Context </vt:lpstr>
      <vt:lpstr>Network foundations and principles </vt:lpstr>
      <vt:lpstr>PowerPoint Presentation</vt:lpstr>
      <vt:lpstr>Outline</vt:lpstr>
      <vt:lpstr>Healthier Together Website and Mobile App</vt:lpstr>
      <vt:lpstr>PowerPoint Presentation</vt:lpstr>
      <vt:lpstr> Professional Resources </vt:lpstr>
      <vt:lpstr>PowerPoint Presentation</vt:lpstr>
      <vt:lpstr>Sepsis in the Community (NHSE e learning module)</vt:lpstr>
      <vt:lpstr>PowerPoint Presentation</vt:lpstr>
      <vt:lpstr>PowerPoint Presentation</vt:lpstr>
      <vt:lpstr>Fits, Faints and Funny turns</vt:lpstr>
      <vt:lpstr>PowerPoint Presentation</vt:lpstr>
      <vt:lpstr>PowerPoint Presentation</vt:lpstr>
      <vt:lpstr>PowerPoint Presentation</vt:lpstr>
      <vt:lpstr>Testicular Torsion</vt:lpstr>
      <vt:lpstr>PowerPoint Presentation</vt:lpstr>
      <vt:lpstr>Head Injury and Concussion</vt:lpstr>
      <vt:lpstr>PowerPoint Presentation</vt:lpstr>
      <vt:lpstr>PowerPoint Presentation</vt:lpstr>
      <vt:lpstr>PowerPoint Presentation</vt:lpstr>
      <vt:lpstr>PowerPoint Presentation</vt:lpstr>
      <vt:lpstr>Eye injuries</vt:lpstr>
      <vt:lpstr>Puberty</vt:lpstr>
      <vt:lpstr>PowerPoint Presentation</vt:lpstr>
      <vt:lpstr>Size Matters</vt:lpstr>
      <vt:lpstr>The first sign of puberty</vt:lpstr>
      <vt:lpstr>Puberty – it’s too late!</vt:lpstr>
      <vt:lpstr>Delayed Puberty</vt:lpstr>
      <vt:lpstr>PowerPoint Presentation</vt:lpstr>
      <vt:lpstr>PowerPoint Presentation</vt:lpstr>
      <vt:lpstr>Puberty - it’s too early!</vt:lpstr>
      <vt:lpstr>PowerPoint Presentation</vt:lpstr>
      <vt:lpstr>PowerPoint Presentation</vt:lpstr>
      <vt:lpstr>PowerPoint Presentation</vt:lpstr>
      <vt:lpstr>PowerPoint Presentation</vt:lpstr>
      <vt:lpstr>PowerPoint Presentation</vt:lpstr>
      <vt:lpstr>PowerPoint Presentation</vt:lpstr>
      <vt:lpstr>Summary</vt:lpstr>
      <vt:lpstr>Any questions?   Thanks to  Laura Cassidy Anne Jones Alex Battersby  images by freepik</vt:lpstr>
      <vt:lpstr>Our Ask for support as a champion to  </vt:lpstr>
      <vt:lpstr>Stay in touch…</vt:lpstr>
      <vt:lpstr>PowerPoint Presentation</vt:lpstr>
    </vt:vector>
  </TitlesOfParts>
  <Company>Newcastle Upon Tyne Hospital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LIM, Emma (THE NEWCASTLE UPON TYNE HOSPITALS NHS FOUNDATION TRUST)</dc:creator>
  <cp:lastModifiedBy>JONES, Anne (NHS NORTH EAST AND NORTH CUMBRIA ICB - 00P)</cp:lastModifiedBy>
  <cp:revision>4</cp:revision>
  <dcterms:created xsi:type="dcterms:W3CDTF">2025-02-12T22:11:29Z</dcterms:created>
  <dcterms:modified xsi:type="dcterms:W3CDTF">2025-02-20T12:09:27Z</dcterms:modified>
</cp:coreProperties>
</file>